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3122" autoAdjust="0"/>
  </p:normalViewPr>
  <p:slideViewPr>
    <p:cSldViewPr snapToGrid="0">
      <p:cViewPr varScale="1">
        <p:scale>
          <a:sx n="78" d="100"/>
          <a:sy n="78" d="100"/>
        </p:scale>
        <p:origin x="12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16B76-3DE2-43EF-9410-D3DFE35EB002}" type="datetimeFigureOut">
              <a:rPr lang="en-US" smtClean="0"/>
              <a:t>12/14/2015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9D1E56-14E2-460B-AFBD-F77B0A110FFF}" type="slidenum">
              <a:rPr lang="en-US" smtClean="0"/>
              <a:t>‹#›</a:t>
            </a:fld>
            <a:endParaRPr lang="en-US"/>
          </a:p>
        </p:txBody>
      </p:sp>
    </p:spTree>
    <p:extLst>
      <p:ext uri="{BB962C8B-B14F-4D97-AF65-F5344CB8AC3E}">
        <p14:creationId xmlns:p14="http://schemas.microsoft.com/office/powerpoint/2010/main" val="1882056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a:t>
            </a:r>
            <a:r>
              <a:rPr lang="en-US" baseline="0" dirty="0" smtClean="0"/>
              <a:t> to this presentation on health care literacy. I am Ann Bancroft, clinical coordinator for Ferris State University and Master’s of Nursing student, and I am deeply passionate about health care literacy and patient education. Nothing is more important to a patient than understanding what is being done, why, and how it will affect them. When health care providers are caring for individuals with a literacy deficit, there must be ways to recognize the deficit as well as address it.</a:t>
            </a:r>
            <a:endParaRPr lang="en-US" dirty="0" smtClean="0"/>
          </a:p>
          <a:p>
            <a:endParaRPr lang="en-US" dirty="0"/>
          </a:p>
        </p:txBody>
      </p:sp>
      <p:sp>
        <p:nvSpPr>
          <p:cNvPr id="4" name="Slide Number Placeholder 3"/>
          <p:cNvSpPr>
            <a:spLocks noGrp="1"/>
          </p:cNvSpPr>
          <p:nvPr>
            <p:ph type="sldNum" sz="quarter" idx="10"/>
          </p:nvPr>
        </p:nvSpPr>
        <p:spPr/>
        <p:txBody>
          <a:bodyPr/>
          <a:lstStyle/>
          <a:p>
            <a:fld id="{959D1E56-14E2-460B-AFBD-F77B0A110FFF}" type="slidenum">
              <a:rPr lang="en-US" smtClean="0"/>
              <a:t>1</a:t>
            </a:fld>
            <a:endParaRPr lang="en-US"/>
          </a:p>
        </p:txBody>
      </p:sp>
    </p:spTree>
    <p:extLst>
      <p:ext uri="{BB962C8B-B14F-4D97-AF65-F5344CB8AC3E}">
        <p14:creationId xmlns:p14="http://schemas.microsoft.com/office/powerpoint/2010/main" val="3560075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Stakeholders include not only the literately challenged individual surrounded by information presented in the written format, but health care providers across the spectrum. Primary providers are the front line for communicating health information to client. “Providers-most notoriously doctors- have a long and storied record of being profoundly poor communicators” (Walters, 2011. para. 15). Nurses are often the last, best line for education of health care issues as they interact with patients closely while implementing treatments and teaching. Pharmacists often provide medication information and need tools to assist those with low health literacy. The “teach back” method as well as the “show me” method allows pharmacists to assess clients understanding of medication administration (U.S. Department of Health and Human Services, 2012). Social workers may be called upon to address health literacy issues on an individual basis to aid in case management (</a:t>
            </a:r>
            <a:r>
              <a:rPr lang="en-US" sz="1200" kern="1200" dirty="0" err="1" smtClean="0">
                <a:solidFill>
                  <a:schemeClr val="tx1"/>
                </a:solidFill>
                <a:effectLst/>
                <a:latin typeface="+mn-lt"/>
                <a:ea typeface="+mn-ea"/>
                <a:cs typeface="+mn-cs"/>
              </a:rPr>
              <a:t>Liechty</a:t>
            </a:r>
            <a:r>
              <a:rPr lang="en-US" sz="1200" kern="1200" dirty="0" smtClean="0">
                <a:solidFill>
                  <a:schemeClr val="tx1"/>
                </a:solidFill>
                <a:effectLst/>
                <a:latin typeface="+mn-lt"/>
                <a:ea typeface="+mn-ea"/>
                <a:cs typeface="+mn-cs"/>
              </a:rPr>
              <a:t>, 2011). Finally, the federal and state governments are stakeholders. In the Affordable Care Act, section 2715 requires insurance companies to communicate in clear, concise manner across languages and cultures (Senate.gov, 2012). This implies the need to address health literacy as well as multicultural issues.</a:t>
            </a:r>
          </a:p>
          <a:p>
            <a:endParaRPr lang="en-US" dirty="0"/>
          </a:p>
        </p:txBody>
      </p:sp>
      <p:sp>
        <p:nvSpPr>
          <p:cNvPr id="4" name="Slide Number Placeholder 3"/>
          <p:cNvSpPr>
            <a:spLocks noGrp="1"/>
          </p:cNvSpPr>
          <p:nvPr>
            <p:ph type="sldNum" sz="quarter" idx="10"/>
          </p:nvPr>
        </p:nvSpPr>
        <p:spPr/>
        <p:txBody>
          <a:bodyPr/>
          <a:lstStyle/>
          <a:p>
            <a:fld id="{959D1E56-14E2-460B-AFBD-F77B0A110FFF}" type="slidenum">
              <a:rPr lang="en-US" smtClean="0"/>
              <a:t>10</a:t>
            </a:fld>
            <a:endParaRPr lang="en-US"/>
          </a:p>
        </p:txBody>
      </p:sp>
    </p:spTree>
    <p:extLst>
      <p:ext uri="{BB962C8B-B14F-4D97-AF65-F5344CB8AC3E}">
        <p14:creationId xmlns:p14="http://schemas.microsoft.com/office/powerpoint/2010/main" val="3831461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Primary support for legislation lies within communication with policy makers at the state level. Lobbying for funding to be provide for studies to determine evaluation tools providers could easily incorporate into assessments and which they would be willing to use would be an excellent method of creating a partnership between state government and providers. Lobbying for funds to be provided for adult literacy programs to include health literacy as part of the curriculum would tie in the individuals seeking assistance with literacy. Researching and publishing health literacy levels as well as programs implemented by health care organizations would bring both problem and possible solutions to the attention of law makers and health care policy makers. Communicating between multiple health care organizations to create and implement standardized pictograms as well non-literacy based teaching modalities and presenting these progressive interdisciplinary collaborations to law makers would encourage and influence pursuit of policies supporting health literacy. Yet another avenue to support health literacy and to bring it to the attention of the policy makers is to involve education: bring health care providers into the primary, middle, and high schools with progressively complex health education including information on how to “distinguish valid and poor online information that deals with health issues” (Brown, </a:t>
            </a:r>
            <a:r>
              <a:rPr lang="en-US" sz="1200" kern="1200" dirty="0" err="1" smtClean="0">
                <a:solidFill>
                  <a:schemeClr val="tx1"/>
                </a:solidFill>
                <a:effectLst/>
                <a:latin typeface="+mn-lt"/>
                <a:ea typeface="+mn-ea"/>
                <a:cs typeface="+mn-cs"/>
              </a:rPr>
              <a:t>Teufel</a:t>
            </a:r>
            <a:r>
              <a:rPr lang="en-US" sz="1200" kern="1200" dirty="0" smtClean="0">
                <a:solidFill>
                  <a:schemeClr val="tx1"/>
                </a:solidFill>
                <a:effectLst/>
                <a:latin typeface="+mn-lt"/>
                <a:ea typeface="+mn-ea"/>
                <a:cs typeface="+mn-cs"/>
              </a:rPr>
              <a:t>, &amp; Birch, 2007. p. 14 ). Lobbying may also be effective within health care provider professional organizations to encourage university level education institutions to require effective, simple communication when relaying health information as well as ways to provide take-home education materials that can be easily understood by individuals with basic or below basic prose skills.</a:t>
            </a:r>
          </a:p>
          <a:p>
            <a:endParaRPr lang="en-US" dirty="0"/>
          </a:p>
        </p:txBody>
      </p:sp>
      <p:sp>
        <p:nvSpPr>
          <p:cNvPr id="4" name="Slide Number Placeholder 3"/>
          <p:cNvSpPr>
            <a:spLocks noGrp="1"/>
          </p:cNvSpPr>
          <p:nvPr>
            <p:ph type="sldNum" sz="quarter" idx="10"/>
          </p:nvPr>
        </p:nvSpPr>
        <p:spPr/>
        <p:txBody>
          <a:bodyPr/>
          <a:lstStyle/>
          <a:p>
            <a:fld id="{959D1E56-14E2-460B-AFBD-F77B0A110FFF}" type="slidenum">
              <a:rPr lang="en-US" smtClean="0"/>
              <a:t>11</a:t>
            </a:fld>
            <a:endParaRPr lang="en-US"/>
          </a:p>
        </p:txBody>
      </p:sp>
    </p:spTree>
    <p:extLst>
      <p:ext uri="{BB962C8B-B14F-4D97-AF65-F5344CB8AC3E}">
        <p14:creationId xmlns:p14="http://schemas.microsoft.com/office/powerpoint/2010/main" val="4262809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things may prevent the creation of a Michigan health literacy initiative. Health literacy is one of many important issues that need to be addressed by all providers. Resistance to adding “one more thing” to the growing list of issues to assess and address within the confines of the standard health care visit may be strong. With the evidence showing that those with low health literacy tend to have more frequent emergency department visits (</a:t>
            </a:r>
            <a:r>
              <a:rPr lang="en-US" sz="1200" kern="1200" dirty="0" err="1" smtClean="0">
                <a:solidFill>
                  <a:schemeClr val="tx1"/>
                </a:solidFill>
                <a:effectLst/>
                <a:latin typeface="+mn-lt"/>
                <a:ea typeface="+mn-ea"/>
                <a:cs typeface="+mn-cs"/>
              </a:rPr>
              <a:t>Liechty</a:t>
            </a:r>
            <a:r>
              <a:rPr lang="en-US" sz="1200" kern="1200" dirty="0" smtClean="0">
                <a:solidFill>
                  <a:schemeClr val="tx1"/>
                </a:solidFill>
                <a:effectLst/>
                <a:latin typeface="+mn-lt"/>
                <a:ea typeface="+mn-ea"/>
                <a:cs typeface="+mn-cs"/>
              </a:rPr>
              <a:t>, 2011), asking emergency department personnel to take time to evaluate health literacy as well as address it adequately would be met with deep resistance. State government is facing financial crisis, complexities of implementing the Affordable Care Act, and many demands for the limited finances available. Requesting funds to begin to correct health literacy issues may not be a high priority for policy makers. As valid as these points are, the importance of addressing health literacy affects not only the individual, but the very institutions that may present these arguments. Improving health literacy will reduce emergency room visits. Creation of teaching tools will aid in discharge from health care facilities and prevent complications or possible non-compliance that would precipitate return visits. Reduction in misuse or misunderstanding of medications will result in a healthier population placing less demand upon the health care dollar.</a:t>
            </a:r>
            <a:endParaRPr lang="en-US" dirty="0" smtClean="0"/>
          </a:p>
          <a:p>
            <a:endParaRPr lang="en-US" dirty="0"/>
          </a:p>
        </p:txBody>
      </p:sp>
      <p:sp>
        <p:nvSpPr>
          <p:cNvPr id="4" name="Slide Number Placeholder 3"/>
          <p:cNvSpPr>
            <a:spLocks noGrp="1"/>
          </p:cNvSpPr>
          <p:nvPr>
            <p:ph type="sldNum" sz="quarter" idx="10"/>
          </p:nvPr>
        </p:nvSpPr>
        <p:spPr/>
        <p:txBody>
          <a:bodyPr/>
          <a:lstStyle/>
          <a:p>
            <a:fld id="{959D1E56-14E2-460B-AFBD-F77B0A110FFF}" type="slidenum">
              <a:rPr lang="en-US" smtClean="0"/>
              <a:t>12</a:t>
            </a:fld>
            <a:endParaRPr lang="en-US"/>
          </a:p>
        </p:txBody>
      </p:sp>
    </p:spTree>
    <p:extLst>
      <p:ext uri="{BB962C8B-B14F-4D97-AF65-F5344CB8AC3E}">
        <p14:creationId xmlns:p14="http://schemas.microsoft.com/office/powerpoint/2010/main" val="3649703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Health literacy can be measured in lives, health, and money. It affects not only the individual, but health care providers across the spectrum, health care organizations, and hopefully soon, policy makers. The inability to understand prose, numeric, and oral information puts the individual at risk, presents the provider with unforeseen challenges, and may lead to unintended sequelae. The federal government acknowledged the issue of health literacy with the National Plan to Improve Health Literacy. Acknowledging the issues is one step and adequately addressing it will require federal, state, educational, professional organizational and individual involvement. Communication with law makers and health care organizations are but two steps to reaching out to individuals marginalized by illiteracy and inadequately communicated health information.</a:t>
            </a:r>
          </a:p>
          <a:p>
            <a:endParaRPr lang="en-US" dirty="0"/>
          </a:p>
        </p:txBody>
      </p:sp>
      <p:sp>
        <p:nvSpPr>
          <p:cNvPr id="4" name="Slide Number Placeholder 3"/>
          <p:cNvSpPr>
            <a:spLocks noGrp="1"/>
          </p:cNvSpPr>
          <p:nvPr>
            <p:ph type="sldNum" sz="quarter" idx="10"/>
          </p:nvPr>
        </p:nvSpPr>
        <p:spPr/>
        <p:txBody>
          <a:bodyPr/>
          <a:lstStyle/>
          <a:p>
            <a:fld id="{959D1E56-14E2-460B-AFBD-F77B0A110FFF}" type="slidenum">
              <a:rPr lang="en-US" smtClean="0"/>
              <a:t>13</a:t>
            </a:fld>
            <a:endParaRPr lang="en-US"/>
          </a:p>
        </p:txBody>
      </p:sp>
    </p:spTree>
    <p:extLst>
      <p:ext uri="{BB962C8B-B14F-4D97-AF65-F5344CB8AC3E}">
        <p14:creationId xmlns:p14="http://schemas.microsoft.com/office/powerpoint/2010/main" val="2420040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 care literacy is the bedrock of an individual’s ability to access healthcare, understand prescribed treatment plans for existing illnesses, pursue health improvement and maintenance actions, and achieve a higher level of health and wellness. From the moment an individual enters a health care organization, he or she is surrounded by forms for admission, eligibility for assistance, and insurance verification. Clients receive written information on the Health Information Privacy and Portability Act and are expected to comprehend and sign a form stating they have received information regarding the protection of health information. Consent for treatment, health history, and family history forms are presented. The client sits in a waiting room surrounded by pamphlets and posters extolling health initiatives. After seeing a health care provider, a client is presented with prescriptions, written information on vaccines, discharge instructions, and scheduling forms for follow up. For an individual with limited or non-existent prose literacy, the sheer volume not to mention complexity of the written word surrounding health care can cause great confusion and perhaps disinclination to participate in the health care system. National health care reform and health care policy innovations must address this most basic need of 12 to 15 percent of the American population (Walters, 2011). Exploration of existing and proposed health care policies, identification of key stake holders, and implications of policy change are the beginning of understanding the complexity that surrounds this basic yet multi-faceted issue.</a:t>
            </a:r>
          </a:p>
          <a:p>
            <a:endParaRPr lang="en-US" dirty="0"/>
          </a:p>
        </p:txBody>
      </p:sp>
      <p:sp>
        <p:nvSpPr>
          <p:cNvPr id="4" name="Slide Number Placeholder 3"/>
          <p:cNvSpPr>
            <a:spLocks noGrp="1"/>
          </p:cNvSpPr>
          <p:nvPr>
            <p:ph type="sldNum" sz="quarter" idx="10"/>
          </p:nvPr>
        </p:nvSpPr>
        <p:spPr/>
        <p:txBody>
          <a:bodyPr/>
          <a:lstStyle/>
          <a:p>
            <a:fld id="{959D1E56-14E2-460B-AFBD-F77B0A110FFF}" type="slidenum">
              <a:rPr lang="en-US" smtClean="0"/>
              <a:t>2</a:t>
            </a:fld>
            <a:endParaRPr lang="en-US"/>
          </a:p>
        </p:txBody>
      </p:sp>
    </p:spTree>
    <p:extLst>
      <p:ext uri="{BB962C8B-B14F-4D97-AF65-F5344CB8AC3E}">
        <p14:creationId xmlns:p14="http://schemas.microsoft.com/office/powerpoint/2010/main" val="1588604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Health literacy is more than the ability to understand prose (written word). Health literacy also incorporates numeric literacy: the ability to understand and use numeric information such as medication measurements or blood glucose measurements and the ability to listen and understand verbal instruction (oral literacy) (</a:t>
            </a:r>
            <a:r>
              <a:rPr lang="en-US" sz="1200" kern="1200" dirty="0" err="1" smtClean="0">
                <a:solidFill>
                  <a:schemeClr val="tx1"/>
                </a:solidFill>
                <a:effectLst/>
                <a:latin typeface="+mn-lt"/>
                <a:ea typeface="+mn-ea"/>
                <a:cs typeface="+mn-cs"/>
              </a:rPr>
              <a:t>Berkham</a:t>
            </a:r>
            <a:r>
              <a:rPr lang="en-US" sz="1200" kern="1200" dirty="0" smtClean="0">
                <a:solidFill>
                  <a:schemeClr val="tx1"/>
                </a:solidFill>
                <a:effectLst/>
                <a:latin typeface="+mn-lt"/>
                <a:ea typeface="+mn-ea"/>
                <a:cs typeface="+mn-cs"/>
              </a:rPr>
              <a:t>, Sheridan, et al, 2011). “At the proficient level, individuals have fully developed health literacy skills and can read and understand virtually all text and numerical information they might</a:t>
            </a:r>
            <a:r>
              <a:rPr lang="en-US" sz="1200" kern="1200" baseline="0" dirty="0" smtClean="0">
                <a:solidFill>
                  <a:schemeClr val="tx1"/>
                </a:solidFill>
                <a:effectLst/>
                <a:latin typeface="+mn-lt"/>
                <a:ea typeface="+mn-ea"/>
                <a:cs typeface="+mn-cs"/>
              </a:rPr>
              <a:t> encounter in health care settings. These individuals, however, account for only about 13% of the American adult population (Weiss, 2007. p. 10). 53% of the American population has intermediate literacy skills and these individuals can look up medical references, perhaps not understand the most technical information meant for health care providers, but understand most of what is presented to them (Weiss, 2007). Basic health literacy skills indicate the ability to read and understand a simple brochure yet experience difficulty with most patient information including insurance forms and represent 22% of the population (Weiss, 2007).  Below basic health care literacy indicates an inability to understand even basic level health information, for example, read the instructions on over the counter pain relievers, and represents about 14% of the U.S. population. (Weiss, 2007).</a:t>
            </a:r>
            <a:endParaRPr lang="en-US" dirty="0" smtClean="0"/>
          </a:p>
          <a:p>
            <a:endParaRPr lang="en-US" dirty="0"/>
          </a:p>
        </p:txBody>
      </p:sp>
      <p:sp>
        <p:nvSpPr>
          <p:cNvPr id="4" name="Slide Number Placeholder 3"/>
          <p:cNvSpPr>
            <a:spLocks noGrp="1"/>
          </p:cNvSpPr>
          <p:nvPr>
            <p:ph type="sldNum" sz="quarter" idx="10"/>
          </p:nvPr>
        </p:nvSpPr>
        <p:spPr/>
        <p:txBody>
          <a:bodyPr/>
          <a:lstStyle/>
          <a:p>
            <a:fld id="{959D1E56-14E2-460B-AFBD-F77B0A110FFF}" type="slidenum">
              <a:rPr lang="en-US" smtClean="0"/>
              <a:t>3</a:t>
            </a:fld>
            <a:endParaRPr lang="en-US"/>
          </a:p>
        </p:txBody>
      </p:sp>
    </p:spTree>
    <p:extLst>
      <p:ext uri="{BB962C8B-B14F-4D97-AF65-F5344CB8AC3E}">
        <p14:creationId xmlns:p14="http://schemas.microsoft.com/office/powerpoint/2010/main" val="1085886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 brief comparison of national, state,</a:t>
            </a:r>
            <a:r>
              <a:rPr lang="en-US" baseline="0" dirty="0" smtClean="0"/>
              <a:t> and selected county statistics. While Michigan is has lower illiteracy rates than the nation as a whole, it is still stunning that 8% of the population cannot read simple directions.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959D1E56-14E2-460B-AFBD-F77B0A110FFF}" type="slidenum">
              <a:rPr lang="en-US" smtClean="0"/>
              <a:t>4</a:t>
            </a:fld>
            <a:endParaRPr lang="en-US"/>
          </a:p>
        </p:txBody>
      </p:sp>
    </p:spTree>
    <p:extLst>
      <p:ext uri="{BB962C8B-B14F-4D97-AF65-F5344CB8AC3E}">
        <p14:creationId xmlns:p14="http://schemas.microsoft.com/office/powerpoint/2010/main" val="348332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“Two decades of research indicate that today’s health information is presented in a way </a:t>
            </a:r>
          </a:p>
          <a:p>
            <a:pPr hangingPunct="0"/>
            <a:r>
              <a:rPr lang="en-US" sz="1200" kern="1200" dirty="0" smtClean="0">
                <a:solidFill>
                  <a:schemeClr val="tx1"/>
                </a:solidFill>
                <a:effectLst/>
                <a:latin typeface="+mn-lt"/>
                <a:ea typeface="+mn-ea"/>
                <a:cs typeface="+mn-cs"/>
              </a:rPr>
              <a:t>that isn’t usable by the average adult. Nearly 9 out of 10 adults have trouble understanding the health information provided them, according to the U.S. Department of Education” (U.S. Department of Health and Human Services, 2010. para 2.) Individuals with limited health literacy are among those experiencing health disparities and experience increased of hospital admissions, increased complications of health issues, and have higher health care costs (Brown, </a:t>
            </a:r>
            <a:r>
              <a:rPr lang="en-US" sz="1200" kern="1200" dirty="0" err="1" smtClean="0">
                <a:solidFill>
                  <a:schemeClr val="tx1"/>
                </a:solidFill>
                <a:effectLst/>
                <a:latin typeface="+mn-lt"/>
                <a:ea typeface="+mn-ea"/>
                <a:cs typeface="+mn-cs"/>
              </a:rPr>
              <a:t>Teufel</a:t>
            </a:r>
            <a:r>
              <a:rPr lang="en-US" sz="1200" kern="1200" dirty="0" smtClean="0">
                <a:solidFill>
                  <a:schemeClr val="tx1"/>
                </a:solidFill>
                <a:effectLst/>
                <a:latin typeface="+mn-lt"/>
                <a:ea typeface="+mn-ea"/>
                <a:cs typeface="+mn-cs"/>
              </a:rPr>
              <a:t>, &amp; Birch, 2007). Decreased health literacy results in misuse of medication, inability to manage multiple medications, and a disinclination to read extra labeling on prescription medication such as safety warnings and drug interaction warnings (Berkman et al, 2011). Illiteracy results in individuals not seeking help in a timely fashion due to fear or embarrassment, resulting in increased emergency room usage, longer hospital stays, and increased self reporting of poor health (</a:t>
            </a:r>
            <a:r>
              <a:rPr lang="en-US" sz="1200" kern="1200" dirty="0" err="1" smtClean="0">
                <a:solidFill>
                  <a:schemeClr val="tx1"/>
                </a:solidFill>
                <a:effectLst/>
                <a:latin typeface="+mn-lt"/>
                <a:ea typeface="+mn-ea"/>
                <a:cs typeface="+mn-cs"/>
              </a:rPr>
              <a:t>Liechty</a:t>
            </a:r>
            <a:r>
              <a:rPr lang="en-US" sz="1200" kern="1200" dirty="0" smtClean="0">
                <a:solidFill>
                  <a:schemeClr val="tx1"/>
                </a:solidFill>
                <a:effectLst/>
                <a:latin typeface="+mn-lt"/>
                <a:ea typeface="+mn-ea"/>
                <a:cs typeface="+mn-cs"/>
              </a:rPr>
              <a:t>, 2011). “The estimated cost of low health literacy ranges from $106 to $238 billion each year (Vernon, Trujillo, Rosenbaum, &amp; </a:t>
            </a:r>
            <a:r>
              <a:rPr lang="en-US" sz="1200" kern="1200" dirty="0" err="1" smtClean="0">
                <a:solidFill>
                  <a:schemeClr val="tx1"/>
                </a:solidFill>
                <a:effectLst/>
                <a:latin typeface="+mn-lt"/>
                <a:ea typeface="+mn-ea"/>
                <a:cs typeface="+mn-cs"/>
              </a:rPr>
              <a:t>DeBuono</a:t>
            </a:r>
            <a:r>
              <a:rPr lang="en-US" sz="1200" kern="1200" dirty="0" smtClean="0">
                <a:solidFill>
                  <a:schemeClr val="tx1"/>
                </a:solidFill>
                <a:effectLst/>
                <a:latin typeface="+mn-lt"/>
                <a:ea typeface="+mn-ea"/>
                <a:cs typeface="+mn-cs"/>
              </a:rPr>
              <a:t>, 2007)” (</a:t>
            </a:r>
            <a:r>
              <a:rPr lang="en-US" sz="1200" kern="1200" dirty="0" err="1" smtClean="0">
                <a:solidFill>
                  <a:schemeClr val="tx1"/>
                </a:solidFill>
                <a:effectLst/>
                <a:latin typeface="+mn-lt"/>
                <a:ea typeface="+mn-ea"/>
                <a:cs typeface="+mn-cs"/>
              </a:rPr>
              <a:t>Liechty</a:t>
            </a:r>
            <a:r>
              <a:rPr lang="en-US" sz="1200" kern="1200" dirty="0" smtClean="0">
                <a:solidFill>
                  <a:schemeClr val="tx1"/>
                </a:solidFill>
                <a:effectLst/>
                <a:latin typeface="+mn-lt"/>
                <a:ea typeface="+mn-ea"/>
                <a:cs typeface="+mn-cs"/>
              </a:rPr>
              <a:t>, 2011. p. 103). The price of health care literacy issues, both to the individual and to the health care system as a whole, is enormous.</a:t>
            </a:r>
          </a:p>
          <a:p>
            <a:endParaRPr lang="en-US" dirty="0"/>
          </a:p>
        </p:txBody>
      </p:sp>
      <p:sp>
        <p:nvSpPr>
          <p:cNvPr id="4" name="Slide Number Placeholder 3"/>
          <p:cNvSpPr>
            <a:spLocks noGrp="1"/>
          </p:cNvSpPr>
          <p:nvPr>
            <p:ph type="sldNum" sz="quarter" idx="10"/>
          </p:nvPr>
        </p:nvSpPr>
        <p:spPr/>
        <p:txBody>
          <a:bodyPr/>
          <a:lstStyle/>
          <a:p>
            <a:fld id="{959D1E56-14E2-460B-AFBD-F77B0A110FFF}" type="slidenum">
              <a:rPr lang="en-US" smtClean="0"/>
              <a:t>5</a:t>
            </a:fld>
            <a:endParaRPr lang="en-US"/>
          </a:p>
        </p:txBody>
      </p:sp>
    </p:spTree>
    <p:extLst>
      <p:ext uri="{BB962C8B-B14F-4D97-AF65-F5344CB8AC3E}">
        <p14:creationId xmlns:p14="http://schemas.microsoft.com/office/powerpoint/2010/main" val="1709064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The Department of Health and Human Services has initiated the National Plan to Improve Health Literacy as of 2010. The goals of this initiative include:</a:t>
            </a:r>
          </a:p>
          <a:p>
            <a:pPr hangingPunct="0"/>
            <a:r>
              <a:rPr lang="en-US" sz="1200" kern="1200" dirty="0" smtClean="0">
                <a:solidFill>
                  <a:schemeClr val="tx1"/>
                </a:solidFill>
                <a:effectLst/>
                <a:latin typeface="+mn-lt"/>
                <a:ea typeface="+mn-ea"/>
                <a:cs typeface="+mn-cs"/>
              </a:rPr>
              <a:t>1. “Develop and disseminate health and safety information that is accurate, accessible, and actionable</a:t>
            </a:r>
          </a:p>
          <a:p>
            <a:pPr hangingPunct="0"/>
            <a:r>
              <a:rPr lang="en-US" sz="1200" kern="1200" dirty="0" smtClean="0">
                <a:solidFill>
                  <a:schemeClr val="tx1"/>
                </a:solidFill>
                <a:effectLst/>
                <a:latin typeface="+mn-lt"/>
                <a:ea typeface="+mn-ea"/>
                <a:cs typeface="+mn-cs"/>
              </a:rPr>
              <a:t>2. Promote changes in the health care system that improve health information, communication, informed decision making, and access to health services</a:t>
            </a:r>
          </a:p>
          <a:p>
            <a:pPr hangingPunct="0"/>
            <a:r>
              <a:rPr lang="en-US" sz="1200" kern="1200" dirty="0" smtClean="0">
                <a:solidFill>
                  <a:schemeClr val="tx1"/>
                </a:solidFill>
                <a:effectLst/>
                <a:latin typeface="+mn-lt"/>
                <a:ea typeface="+mn-ea"/>
                <a:cs typeface="+mn-cs"/>
              </a:rPr>
              <a:t>3. Incorporate accurate, standards-based, and developmentally appropriate health and science information and curricula in child care and education through the university level</a:t>
            </a:r>
          </a:p>
          <a:p>
            <a:pPr hangingPunct="0"/>
            <a:r>
              <a:rPr lang="en-US" sz="1200" kern="1200" dirty="0" smtClean="0">
                <a:solidFill>
                  <a:schemeClr val="tx1"/>
                </a:solidFill>
                <a:effectLst/>
                <a:latin typeface="+mn-lt"/>
                <a:ea typeface="+mn-ea"/>
                <a:cs typeface="+mn-cs"/>
              </a:rPr>
              <a:t>4. Support and expand local efforts to provide adult education, English language instruction, and culturally and linguistically appropriate health information services in the community </a:t>
            </a:r>
          </a:p>
          <a:p>
            <a:pPr hangingPunct="0"/>
            <a:r>
              <a:rPr lang="en-US" sz="1200" kern="1200" dirty="0" smtClean="0">
                <a:solidFill>
                  <a:schemeClr val="tx1"/>
                </a:solidFill>
                <a:effectLst/>
                <a:latin typeface="+mn-lt"/>
                <a:ea typeface="+mn-ea"/>
                <a:cs typeface="+mn-cs"/>
              </a:rPr>
              <a:t>5. Build partnerships, develop guidance, and change policies</a:t>
            </a:r>
          </a:p>
          <a:p>
            <a:pPr hangingPunct="0"/>
            <a:r>
              <a:rPr lang="en-US" sz="1200" kern="1200" dirty="0" smtClean="0">
                <a:solidFill>
                  <a:schemeClr val="tx1"/>
                </a:solidFill>
                <a:effectLst/>
                <a:latin typeface="+mn-lt"/>
                <a:ea typeface="+mn-ea"/>
                <a:cs typeface="+mn-cs"/>
              </a:rPr>
              <a:t>6. Increase basic research and the development, implementation, and evaluation of practices and interventions to improve health literacy</a:t>
            </a:r>
          </a:p>
          <a:p>
            <a:pPr hangingPunct="0"/>
            <a:r>
              <a:rPr lang="en-US" sz="1200" kern="1200" dirty="0" smtClean="0">
                <a:solidFill>
                  <a:schemeClr val="tx1"/>
                </a:solidFill>
                <a:effectLst/>
                <a:latin typeface="+mn-lt"/>
                <a:ea typeface="+mn-ea"/>
                <a:cs typeface="+mn-cs"/>
              </a:rPr>
              <a:t>7. Increase the dissemination and use of evidence-based health literacy practices and Interventions” (U.S. Department of Health and Human Services, 2010. para 2).</a:t>
            </a:r>
          </a:p>
          <a:p>
            <a:pPr hangingPunct="0"/>
            <a:r>
              <a:rPr lang="en-US" sz="1200" kern="1200" dirty="0" smtClean="0">
                <a:solidFill>
                  <a:schemeClr val="tx1"/>
                </a:solidFill>
                <a:effectLst/>
                <a:latin typeface="+mn-lt"/>
                <a:ea typeface="+mn-ea"/>
                <a:cs typeface="+mn-cs"/>
              </a:rPr>
              <a:t>No further federal level actions have occurred since this initiative. Michigan does not currently have any specific health literacy legislation in process. Neighboring state Wisconsin has founded Health Literacy Wisconsin, a non-profit organization that is a part of Wisconsin Literacy, with the goal of increasing effective communication between health care providers and consumers (Health Literacy Wisconsin, 2013). This organization will be taking part in a health literacy summit in April 2013 (Health Literacy Wisconsin, 2013). Michigan’s neighboring state Indiana has incorporated health literacy into the Indiana Center for Intercultural Communication (CDC, 2012). 19 states have health care literacy initiatives (CDC, 2012).</a:t>
            </a:r>
          </a:p>
          <a:p>
            <a:endParaRPr lang="en-US" dirty="0"/>
          </a:p>
        </p:txBody>
      </p:sp>
      <p:sp>
        <p:nvSpPr>
          <p:cNvPr id="4" name="Slide Number Placeholder 3"/>
          <p:cNvSpPr>
            <a:spLocks noGrp="1"/>
          </p:cNvSpPr>
          <p:nvPr>
            <p:ph type="sldNum" sz="quarter" idx="10"/>
          </p:nvPr>
        </p:nvSpPr>
        <p:spPr/>
        <p:txBody>
          <a:bodyPr/>
          <a:lstStyle/>
          <a:p>
            <a:fld id="{959D1E56-14E2-460B-AFBD-F77B0A110FFF}" type="slidenum">
              <a:rPr lang="en-US" smtClean="0"/>
              <a:t>6</a:t>
            </a:fld>
            <a:endParaRPr lang="en-US"/>
          </a:p>
        </p:txBody>
      </p:sp>
    </p:spTree>
    <p:extLst>
      <p:ext uri="{BB962C8B-B14F-4D97-AF65-F5344CB8AC3E}">
        <p14:creationId xmlns:p14="http://schemas.microsoft.com/office/powerpoint/2010/main" val="2842750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Legislation in Michigan could be directed at creating, supporting, and mandating literacy assessment tools such as the Rapid Estimate of Adult Literacy in Medicine, Short Form (</a:t>
            </a:r>
            <a:r>
              <a:rPr lang="en-US" sz="1200" kern="1200" dirty="0" err="1" smtClean="0">
                <a:solidFill>
                  <a:schemeClr val="tx1"/>
                </a:solidFill>
                <a:effectLst/>
                <a:latin typeface="+mn-lt"/>
                <a:ea typeface="+mn-ea"/>
                <a:cs typeface="+mn-cs"/>
              </a:rPr>
              <a:t>Arozullah</a:t>
            </a:r>
            <a:r>
              <a:rPr lang="en-US" sz="1200" kern="1200" dirty="0" smtClean="0">
                <a:solidFill>
                  <a:schemeClr val="tx1"/>
                </a:solidFill>
                <a:effectLst/>
                <a:latin typeface="+mn-lt"/>
                <a:ea typeface="+mn-ea"/>
                <a:cs typeface="+mn-cs"/>
              </a:rPr>
              <a:t> et al, 2007). This tool is a simple scoring tool for the assessment of the recognition and pronunciation of written words including exercise, menopause, antibiotics, and anemia (</a:t>
            </a:r>
            <a:r>
              <a:rPr lang="en-US" sz="1200" kern="1200" dirty="0" err="1" smtClean="0">
                <a:solidFill>
                  <a:schemeClr val="tx1"/>
                </a:solidFill>
                <a:effectLst/>
                <a:latin typeface="+mn-lt"/>
                <a:ea typeface="+mn-ea"/>
                <a:cs typeface="+mn-cs"/>
              </a:rPr>
              <a:t>Arozullah</a:t>
            </a:r>
            <a:r>
              <a:rPr lang="en-US" sz="1200" kern="1200" dirty="0" smtClean="0">
                <a:solidFill>
                  <a:schemeClr val="tx1"/>
                </a:solidFill>
                <a:effectLst/>
                <a:latin typeface="+mn-lt"/>
                <a:ea typeface="+mn-ea"/>
                <a:cs typeface="+mn-cs"/>
              </a:rPr>
              <a:t> et al, 2007).</a:t>
            </a:r>
            <a:endParaRPr lang="en-US" dirty="0" smtClean="0"/>
          </a:p>
          <a:p>
            <a:endParaRPr lang="en-US" dirty="0"/>
          </a:p>
        </p:txBody>
      </p:sp>
      <p:sp>
        <p:nvSpPr>
          <p:cNvPr id="4" name="Slide Number Placeholder 3"/>
          <p:cNvSpPr>
            <a:spLocks noGrp="1"/>
          </p:cNvSpPr>
          <p:nvPr>
            <p:ph type="sldNum" sz="quarter" idx="10"/>
          </p:nvPr>
        </p:nvSpPr>
        <p:spPr/>
        <p:txBody>
          <a:bodyPr/>
          <a:lstStyle/>
          <a:p>
            <a:fld id="{959D1E56-14E2-460B-AFBD-F77B0A110FFF}" type="slidenum">
              <a:rPr lang="en-US" smtClean="0"/>
              <a:t>7</a:t>
            </a:fld>
            <a:endParaRPr lang="en-US"/>
          </a:p>
        </p:txBody>
      </p:sp>
    </p:spTree>
    <p:extLst>
      <p:ext uri="{BB962C8B-B14F-4D97-AF65-F5344CB8AC3E}">
        <p14:creationId xmlns:p14="http://schemas.microsoft.com/office/powerpoint/2010/main" val="2395631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Further legislation could be directed at the school age and adolescent population and improving the health literacy in the upcoming generations, including educating the parents of school age children to be reliable and effective health care information sources (Brown, </a:t>
            </a:r>
            <a:r>
              <a:rPr lang="en-US" sz="1200" kern="1200" dirty="0" err="1" smtClean="0">
                <a:solidFill>
                  <a:schemeClr val="tx1"/>
                </a:solidFill>
                <a:effectLst/>
                <a:latin typeface="+mn-lt"/>
                <a:ea typeface="+mn-ea"/>
                <a:cs typeface="+mn-cs"/>
              </a:rPr>
              <a:t>Teufel</a:t>
            </a:r>
            <a:r>
              <a:rPr lang="en-US" sz="1200" kern="1200" dirty="0" smtClean="0">
                <a:solidFill>
                  <a:schemeClr val="tx1"/>
                </a:solidFill>
                <a:effectLst/>
                <a:latin typeface="+mn-lt"/>
                <a:ea typeface="+mn-ea"/>
                <a:cs typeface="+mn-cs"/>
              </a:rPr>
              <a:t>, &amp; Birch, 2007). Increasing or mandating health literacy education in health care provider education would also be an effective means of impressing the importance of this need on those who provide health care to the literately challenged. </a:t>
            </a:r>
            <a:endParaRPr lang="en-US" dirty="0" smtClean="0"/>
          </a:p>
          <a:p>
            <a:endParaRPr lang="en-US" dirty="0"/>
          </a:p>
        </p:txBody>
      </p:sp>
      <p:sp>
        <p:nvSpPr>
          <p:cNvPr id="4" name="Slide Number Placeholder 3"/>
          <p:cNvSpPr>
            <a:spLocks noGrp="1"/>
          </p:cNvSpPr>
          <p:nvPr>
            <p:ph type="sldNum" sz="quarter" idx="10"/>
          </p:nvPr>
        </p:nvSpPr>
        <p:spPr/>
        <p:txBody>
          <a:bodyPr/>
          <a:lstStyle/>
          <a:p>
            <a:fld id="{959D1E56-14E2-460B-AFBD-F77B0A110FFF}" type="slidenum">
              <a:rPr lang="en-US" smtClean="0"/>
              <a:t>8</a:t>
            </a:fld>
            <a:endParaRPr lang="en-US"/>
          </a:p>
        </p:txBody>
      </p:sp>
    </p:spTree>
    <p:extLst>
      <p:ext uri="{BB962C8B-B14F-4D97-AF65-F5344CB8AC3E}">
        <p14:creationId xmlns:p14="http://schemas.microsoft.com/office/powerpoint/2010/main" val="995894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Legislation to create universal pictograms to include in health education, medical information, and prescriptive labeling would also aid in transmitting essential information to health care consumers. As the health care industry in Michigan fails to reach out to the literately challenged, the projected cost of health care will continue to rise (</a:t>
            </a:r>
            <a:r>
              <a:rPr lang="en-US" sz="1200" kern="1200" dirty="0" err="1" smtClean="0">
                <a:solidFill>
                  <a:schemeClr val="tx1"/>
                </a:solidFill>
                <a:effectLst/>
                <a:latin typeface="+mn-lt"/>
                <a:ea typeface="+mn-ea"/>
                <a:cs typeface="+mn-cs"/>
              </a:rPr>
              <a:t>Liechty</a:t>
            </a:r>
            <a:r>
              <a:rPr lang="en-US" sz="1200" kern="1200" dirty="0" smtClean="0">
                <a:solidFill>
                  <a:schemeClr val="tx1"/>
                </a:solidFill>
                <a:effectLst/>
                <a:latin typeface="+mn-lt"/>
                <a:ea typeface="+mn-ea"/>
                <a:cs typeface="+mn-cs"/>
              </a:rPr>
              <a:t>, 2011). The perceived and actual health of those experiencing difficulty or intimidation in accessing health care will continue to be poor, and the trends of increased hospitalization, longer hospital stays, and increased emergency services use will remain unchanged. By initiating policies and legislation to improve communication between providers and consumers, greater appropriate access to health care by those previously marginalized by illiteracy will result in wiser use of the health care dollar, greater strides in overall health improvement, and decreased sequelae secondary to misuse or misunderstanding of medication administration.</a:t>
            </a:r>
          </a:p>
          <a:p>
            <a:endParaRPr lang="en-US" dirty="0"/>
          </a:p>
        </p:txBody>
      </p:sp>
      <p:sp>
        <p:nvSpPr>
          <p:cNvPr id="4" name="Slide Number Placeholder 3"/>
          <p:cNvSpPr>
            <a:spLocks noGrp="1"/>
          </p:cNvSpPr>
          <p:nvPr>
            <p:ph type="sldNum" sz="quarter" idx="10"/>
          </p:nvPr>
        </p:nvSpPr>
        <p:spPr/>
        <p:txBody>
          <a:bodyPr/>
          <a:lstStyle/>
          <a:p>
            <a:fld id="{959D1E56-14E2-460B-AFBD-F77B0A110FFF}" type="slidenum">
              <a:rPr lang="en-US" smtClean="0"/>
              <a:t>9</a:t>
            </a:fld>
            <a:endParaRPr lang="en-US"/>
          </a:p>
        </p:txBody>
      </p:sp>
    </p:spTree>
    <p:extLst>
      <p:ext uri="{BB962C8B-B14F-4D97-AF65-F5344CB8AC3E}">
        <p14:creationId xmlns:p14="http://schemas.microsoft.com/office/powerpoint/2010/main" val="276930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54C8038-5DC5-405F-9BA6-6DA61F59A438}" type="datetimeFigureOut">
              <a:rPr lang="en-US" smtClean="0"/>
              <a:t>12/14/2015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4928684-7123-4155-9027-6CD9CEB5630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827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C8038-5DC5-405F-9BA6-6DA61F59A438}" type="datetimeFigureOut">
              <a:rPr lang="en-US" smtClean="0"/>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28684-7123-4155-9027-6CD9CEB56301}" type="slidenum">
              <a:rPr lang="en-US" smtClean="0"/>
              <a:t>‹#›</a:t>
            </a:fld>
            <a:endParaRPr lang="en-US"/>
          </a:p>
        </p:txBody>
      </p:sp>
    </p:spTree>
    <p:extLst>
      <p:ext uri="{BB962C8B-B14F-4D97-AF65-F5344CB8AC3E}">
        <p14:creationId xmlns:p14="http://schemas.microsoft.com/office/powerpoint/2010/main" val="3228624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C8038-5DC5-405F-9BA6-6DA61F59A438}"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28684-7123-4155-9027-6CD9CEB5630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2756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C8038-5DC5-405F-9BA6-6DA61F59A438}"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28684-7123-4155-9027-6CD9CEB5630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2771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C8038-5DC5-405F-9BA6-6DA61F59A438}"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28684-7123-4155-9027-6CD9CEB56301}" type="slidenum">
              <a:rPr lang="en-US" smtClean="0"/>
              <a:t>‹#›</a:t>
            </a:fld>
            <a:endParaRPr lang="en-US"/>
          </a:p>
        </p:txBody>
      </p:sp>
    </p:spTree>
    <p:extLst>
      <p:ext uri="{BB962C8B-B14F-4D97-AF65-F5344CB8AC3E}">
        <p14:creationId xmlns:p14="http://schemas.microsoft.com/office/powerpoint/2010/main" val="3341549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C8038-5DC5-405F-9BA6-6DA61F59A438}"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28684-7123-4155-9027-6CD9CEB5630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8843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C8038-5DC5-405F-9BA6-6DA61F59A438}"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28684-7123-4155-9027-6CD9CEB5630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3133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4C8038-5DC5-405F-9BA6-6DA61F59A438}"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28684-7123-4155-9027-6CD9CEB5630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6882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4C8038-5DC5-405F-9BA6-6DA61F59A438}"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28684-7123-4155-9027-6CD9CEB5630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030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4C8038-5DC5-405F-9BA6-6DA61F59A438}"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28684-7123-4155-9027-6CD9CEB56301}" type="slidenum">
              <a:rPr lang="en-US" smtClean="0"/>
              <a:t>‹#›</a:t>
            </a:fld>
            <a:endParaRPr lang="en-US"/>
          </a:p>
        </p:txBody>
      </p:sp>
    </p:spTree>
    <p:extLst>
      <p:ext uri="{BB962C8B-B14F-4D97-AF65-F5344CB8AC3E}">
        <p14:creationId xmlns:p14="http://schemas.microsoft.com/office/powerpoint/2010/main" val="333175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C8038-5DC5-405F-9BA6-6DA61F59A438}"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28684-7123-4155-9027-6CD9CEB5630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249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4C8038-5DC5-405F-9BA6-6DA61F59A438}" type="datetimeFigureOut">
              <a:rPr lang="en-US" smtClean="0"/>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28684-7123-4155-9027-6CD9CEB56301}" type="slidenum">
              <a:rPr lang="en-US" smtClean="0"/>
              <a:t>‹#›</a:t>
            </a:fld>
            <a:endParaRPr lang="en-US"/>
          </a:p>
        </p:txBody>
      </p:sp>
    </p:spTree>
    <p:extLst>
      <p:ext uri="{BB962C8B-B14F-4D97-AF65-F5344CB8AC3E}">
        <p14:creationId xmlns:p14="http://schemas.microsoft.com/office/powerpoint/2010/main" val="293066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4C8038-5DC5-405F-9BA6-6DA61F59A438}" type="datetimeFigureOut">
              <a:rPr lang="en-US" smtClean="0"/>
              <a:t>12/14/2015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928684-7123-4155-9027-6CD9CEB5630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386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4C8038-5DC5-405F-9BA6-6DA61F59A438}" type="datetimeFigureOut">
              <a:rPr lang="en-US" smtClean="0"/>
              <a:t>12/14/2015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928684-7123-4155-9027-6CD9CEB5630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0395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C8038-5DC5-405F-9BA6-6DA61F59A438}" type="datetimeFigureOut">
              <a:rPr lang="en-US" smtClean="0"/>
              <a:t>12/14/2015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928684-7123-4155-9027-6CD9CEB56301}" type="slidenum">
              <a:rPr lang="en-US" smtClean="0"/>
              <a:t>‹#›</a:t>
            </a:fld>
            <a:endParaRPr lang="en-US"/>
          </a:p>
        </p:txBody>
      </p:sp>
    </p:spTree>
    <p:extLst>
      <p:ext uri="{BB962C8B-B14F-4D97-AF65-F5344CB8AC3E}">
        <p14:creationId xmlns:p14="http://schemas.microsoft.com/office/powerpoint/2010/main" val="2782393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C8038-5DC5-405F-9BA6-6DA61F59A438}" type="datetimeFigureOut">
              <a:rPr lang="en-US" smtClean="0"/>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28684-7123-4155-9027-6CD9CEB5630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391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C8038-5DC5-405F-9BA6-6DA61F59A438}" type="datetimeFigureOut">
              <a:rPr lang="en-US" smtClean="0"/>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28684-7123-4155-9027-6CD9CEB56301}" type="slidenum">
              <a:rPr lang="en-US" smtClean="0"/>
              <a:t>‹#›</a:t>
            </a:fld>
            <a:endParaRPr lang="en-US"/>
          </a:p>
        </p:txBody>
      </p:sp>
    </p:spTree>
    <p:extLst>
      <p:ext uri="{BB962C8B-B14F-4D97-AF65-F5344CB8AC3E}">
        <p14:creationId xmlns:p14="http://schemas.microsoft.com/office/powerpoint/2010/main" val="31051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54C8038-5DC5-405F-9BA6-6DA61F59A438}" type="datetimeFigureOut">
              <a:rPr lang="en-US" smtClean="0"/>
              <a:t>12/14/2015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4928684-7123-4155-9027-6CD9CEB56301}" type="slidenum">
              <a:rPr lang="en-US" smtClean="0"/>
              <a:t>‹#›</a:t>
            </a:fld>
            <a:endParaRPr lang="en-US"/>
          </a:p>
        </p:txBody>
      </p:sp>
    </p:spTree>
    <p:extLst>
      <p:ext uri="{BB962C8B-B14F-4D97-AF65-F5344CB8AC3E}">
        <p14:creationId xmlns:p14="http://schemas.microsoft.com/office/powerpoint/2010/main" val="3905766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aliteracy.org/rates/" TargetMode="External"/><Relationship Id="rId2" Type="http://schemas.openxmlformats.org/officeDocument/2006/relationships/hyperlink" Target="http://www.ncbi.nlm.nih.gov/pubmed/18049342%20/%20Medical%20care." TargetMode="External"/><Relationship Id="rId1" Type="http://schemas.openxmlformats.org/officeDocument/2006/relationships/slideLayout" Target="../slideLayouts/slideLayout2.xml"/><Relationship Id="rId5" Type="http://schemas.openxmlformats.org/officeDocument/2006/relationships/hyperlink" Target="http://www.sanilacreads.org/Documents/default/Michigan%20Literacy%20FACTS.pdf" TargetMode="External"/><Relationship Id="rId4" Type="http://schemas.openxmlformats.org/officeDocument/2006/relationships/hyperlink" Target="http://www.cdc.gov/healthliteracy/statedata/index.html#Indiana"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www.ahrq.gov/news/newsletters/research-activities/may12/0512RA1.html" TargetMode="External"/><Relationship Id="rId3" Type="http://schemas.openxmlformats.org/officeDocument/2006/relationships/hyperlink" Target="http://dpc.senate.gov/healthreformbill/healthbill04.pdf" TargetMode="External"/><Relationship Id="rId7" Type="http://schemas.openxmlformats.org/officeDocument/2006/relationships/hyperlink" Target="http://www.health.gov/communication/HLActionPlan/" TargetMode="External"/><Relationship Id="rId2" Type="http://schemas.openxmlformats.org/officeDocument/2006/relationships/hyperlink" Target="http://nnlm.gov/outreach/consumer/hlthlit.html" TargetMode="External"/><Relationship Id="rId1" Type="http://schemas.openxmlformats.org/officeDocument/2006/relationships/slideLayout" Target="../slideLayouts/slideLayout2.xml"/><Relationship Id="rId6" Type="http://schemas.openxmlformats.org/officeDocument/2006/relationships/hyperlink" Target="http://www.hrsa.gov/publichealth/healthliteracy/index.html" TargetMode="External"/><Relationship Id="rId5" Type="http://schemas.openxmlformats.org/officeDocument/2006/relationships/hyperlink" Target="http://www.census.gov/population/www/popclockus.html" TargetMode="External"/><Relationship Id="rId10" Type="http://schemas.openxmlformats.org/officeDocument/2006/relationships/hyperlink" Target="http://www.ama-assn.org/ama1/pub/upload/mm/367/healthlitclinicians.pdf" TargetMode="External"/><Relationship Id="rId4" Type="http://schemas.openxmlformats.org/officeDocument/2006/relationships/hyperlink" Target="http://www.siliconvalleysurgery.com/webdocuments/discharge-instructions-pain-management-svbs-2-08.pdf" TargetMode="External"/><Relationship Id="rId9" Type="http://schemas.openxmlformats.org/officeDocument/2006/relationships/hyperlink" Target="http://www.governing.com/topics/health-human-services/price-medical-illiteracy.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 Care Literacy</a:t>
            </a:r>
            <a:endParaRPr lang="en-US" dirty="0"/>
          </a:p>
        </p:txBody>
      </p:sp>
      <p:sp>
        <p:nvSpPr>
          <p:cNvPr id="3" name="Subtitle 2"/>
          <p:cNvSpPr>
            <a:spLocks noGrp="1"/>
          </p:cNvSpPr>
          <p:nvPr>
            <p:ph type="subTitle" idx="1"/>
          </p:nvPr>
        </p:nvSpPr>
        <p:spPr/>
        <p:txBody>
          <a:bodyPr>
            <a:normAutofit/>
          </a:bodyPr>
          <a:lstStyle/>
          <a:p>
            <a:pPr lvl="0">
              <a:lnSpc>
                <a:spcPct val="100000"/>
              </a:lnSpc>
              <a:spcBef>
                <a:spcPct val="20000"/>
              </a:spcBef>
              <a:buClr>
                <a:srgbClr val="31B6FD"/>
              </a:buClr>
              <a:buSzPct val="100000"/>
            </a:pPr>
            <a:r>
              <a:rPr lang="en-US" sz="2000" dirty="0" smtClean="0"/>
              <a:t>Ann E. Bancroft</a:t>
            </a:r>
          </a:p>
          <a:p>
            <a:r>
              <a:rPr lang="en-US" sz="2000" dirty="0" smtClean="0"/>
              <a:t>Ferris State University</a:t>
            </a:r>
            <a:endParaRPr lang="en-US" sz="2000" dirty="0">
              <a:solidFill>
                <a:srgbClr val="FFFFFF"/>
              </a:solidFill>
              <a:latin typeface="Candara"/>
            </a:endParaRPr>
          </a:p>
          <a:p>
            <a:endParaRPr lang="en-US" dirty="0"/>
          </a:p>
        </p:txBody>
      </p:sp>
    </p:spTree>
    <p:extLst>
      <p:ext uri="{BB962C8B-B14F-4D97-AF65-F5344CB8AC3E}">
        <p14:creationId xmlns:p14="http://schemas.microsoft.com/office/powerpoint/2010/main" val="339630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Stakeholders</a:t>
            </a:r>
          </a:p>
        </p:txBody>
      </p:sp>
      <p:sp>
        <p:nvSpPr>
          <p:cNvPr id="3" name="Content Placeholder 2"/>
          <p:cNvSpPr>
            <a:spLocks noGrp="1"/>
          </p:cNvSpPr>
          <p:nvPr>
            <p:ph idx="1"/>
          </p:nvPr>
        </p:nvSpPr>
        <p:spPr/>
        <p:txBody>
          <a:bodyPr/>
          <a:lstStyle/>
          <a:p>
            <a:r>
              <a:rPr lang="en-US" dirty="0"/>
              <a:t>Patients</a:t>
            </a:r>
          </a:p>
          <a:p>
            <a:r>
              <a:rPr lang="en-US" dirty="0"/>
              <a:t>Providers</a:t>
            </a:r>
          </a:p>
          <a:p>
            <a:r>
              <a:rPr lang="en-US" dirty="0"/>
              <a:t>Nursing</a:t>
            </a:r>
          </a:p>
          <a:p>
            <a:r>
              <a:rPr lang="en-US" dirty="0"/>
              <a:t>Pharmacists</a:t>
            </a:r>
          </a:p>
          <a:p>
            <a:r>
              <a:rPr lang="en-US" dirty="0"/>
              <a:t>Social workers</a:t>
            </a:r>
          </a:p>
          <a:p>
            <a:r>
              <a:rPr lang="en-US" dirty="0"/>
              <a:t>Government</a:t>
            </a:r>
          </a:p>
          <a:p>
            <a:endParaRPr lang="en-US" dirty="0"/>
          </a:p>
        </p:txBody>
      </p:sp>
    </p:spTree>
    <p:extLst>
      <p:ext uri="{BB962C8B-B14F-4D97-AF65-F5344CB8AC3E}">
        <p14:creationId xmlns:p14="http://schemas.microsoft.com/office/powerpoint/2010/main" val="892673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a:t>
            </a:r>
          </a:p>
        </p:txBody>
      </p:sp>
      <p:sp>
        <p:nvSpPr>
          <p:cNvPr id="3" name="Content Placeholder 2"/>
          <p:cNvSpPr>
            <a:spLocks noGrp="1"/>
          </p:cNvSpPr>
          <p:nvPr>
            <p:ph idx="1"/>
          </p:nvPr>
        </p:nvSpPr>
        <p:spPr/>
        <p:txBody>
          <a:bodyPr/>
          <a:lstStyle/>
          <a:p>
            <a:r>
              <a:rPr lang="en-US" dirty="0"/>
              <a:t>Communication with law makers</a:t>
            </a:r>
          </a:p>
          <a:p>
            <a:r>
              <a:rPr lang="en-US" dirty="0"/>
              <a:t> Lobbying for study funding to determine the best, most easily incorporated literacy assessment tool</a:t>
            </a:r>
          </a:p>
          <a:p>
            <a:r>
              <a:rPr lang="en-US" dirty="0"/>
              <a:t>Lobbying for adult literacy program funding to include health literacy</a:t>
            </a:r>
          </a:p>
          <a:p>
            <a:r>
              <a:rPr lang="en-US" dirty="0"/>
              <a:t>Researching and publishing health literacy levels </a:t>
            </a:r>
          </a:p>
          <a:p>
            <a:r>
              <a:rPr lang="en-US" dirty="0"/>
              <a:t>Reach out to education at primary and university </a:t>
            </a:r>
            <a:r>
              <a:rPr lang="en-US" dirty="0" smtClean="0"/>
              <a:t>levels</a:t>
            </a:r>
            <a:endParaRPr lang="en-US" dirty="0"/>
          </a:p>
        </p:txBody>
      </p:sp>
    </p:spTree>
    <p:extLst>
      <p:ext uri="{BB962C8B-B14F-4D97-AF65-F5344CB8AC3E}">
        <p14:creationId xmlns:p14="http://schemas.microsoft.com/office/powerpoint/2010/main" val="518009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Resistance is Futile!</a:t>
            </a:r>
          </a:p>
        </p:txBody>
      </p:sp>
      <p:sp>
        <p:nvSpPr>
          <p:cNvPr id="3" name="Content Placeholder 2"/>
          <p:cNvSpPr>
            <a:spLocks noGrp="1"/>
          </p:cNvSpPr>
          <p:nvPr>
            <p:ph idx="1"/>
          </p:nvPr>
        </p:nvSpPr>
        <p:spPr/>
        <p:txBody>
          <a:bodyPr/>
          <a:lstStyle/>
          <a:p>
            <a:r>
              <a:rPr lang="en-US" dirty="0"/>
              <a:t>The resistance of providers to adding “one more thing” </a:t>
            </a:r>
          </a:p>
          <a:p>
            <a:r>
              <a:rPr lang="en-US" dirty="0"/>
              <a:t>The resistance of policy makers to changing communication approaches</a:t>
            </a:r>
          </a:p>
          <a:p>
            <a:r>
              <a:rPr lang="en-US" dirty="0"/>
              <a:t>The resistance to increasing funding or creating funding for literacy</a:t>
            </a:r>
          </a:p>
          <a:p>
            <a:endParaRPr lang="en-US" dirty="0"/>
          </a:p>
        </p:txBody>
      </p:sp>
    </p:spTree>
    <p:extLst>
      <p:ext uri="{BB962C8B-B14F-4D97-AF65-F5344CB8AC3E}">
        <p14:creationId xmlns:p14="http://schemas.microsoft.com/office/powerpoint/2010/main" val="2502368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a:t>
            </a:r>
          </a:p>
        </p:txBody>
      </p:sp>
      <p:pic>
        <p:nvPicPr>
          <p:cNvPr id="7" name="Picture 4" descr="C:\Users\bancroa1\AppData\Local\Microsoft\Windows\Temporary Internet Files\Content.IE5\017UWC1B\MP900342072[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177170" y="3030196"/>
            <a:ext cx="1919568" cy="2690984"/>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1"/>
          <p:cNvSpPr>
            <a:spLocks noGrp="1"/>
          </p:cNvSpPr>
          <p:nvPr>
            <p:ph sz="half" idx="2"/>
          </p:nvPr>
        </p:nvSpPr>
        <p:spPr/>
        <p:txBody>
          <a:bodyPr/>
          <a:lstStyle/>
          <a:p>
            <a:pPr marL="0" indent="0">
              <a:buNone/>
            </a:pPr>
            <a:r>
              <a:rPr lang="en-US" sz="1800" dirty="0"/>
              <a:t>and money</a:t>
            </a:r>
          </a:p>
          <a:p>
            <a:pPr marL="0" indent="0">
              <a:buNone/>
            </a:pPr>
            <a:endParaRPr lang="en-US" dirty="0"/>
          </a:p>
        </p:txBody>
      </p:sp>
      <p:sp>
        <p:nvSpPr>
          <p:cNvPr id="13" name="Rectangle 12"/>
          <p:cNvSpPr/>
          <p:nvPr/>
        </p:nvSpPr>
        <p:spPr>
          <a:xfrm>
            <a:off x="1051600" y="2560320"/>
            <a:ext cx="4458144" cy="369332"/>
          </a:xfrm>
          <a:prstGeom prst="rect">
            <a:avLst/>
          </a:prstGeom>
        </p:spPr>
        <p:txBody>
          <a:bodyPr wrap="none">
            <a:spAutoFit/>
          </a:bodyPr>
          <a:lstStyle/>
          <a:p>
            <a:r>
              <a:rPr lang="en-US" dirty="0" smtClean="0"/>
              <a:t>Health literacy can be measured in lives, health, </a:t>
            </a:r>
            <a:endParaRPr lang="en-US" dirty="0"/>
          </a:p>
        </p:txBody>
      </p:sp>
      <p:pic>
        <p:nvPicPr>
          <p:cNvPr id="14" name="Picture 13"/>
          <p:cNvPicPr>
            <a:picLocks noChangeAspect="1"/>
          </p:cNvPicPr>
          <p:nvPr/>
        </p:nvPicPr>
        <p:blipFill>
          <a:blip r:embed="rId4"/>
          <a:stretch>
            <a:fillRect/>
          </a:stretch>
        </p:blipFill>
        <p:spPr>
          <a:xfrm>
            <a:off x="6330620" y="3111866"/>
            <a:ext cx="3657917" cy="2609314"/>
          </a:xfrm>
          <a:prstGeom prst="rect">
            <a:avLst/>
          </a:prstGeom>
        </p:spPr>
      </p:pic>
    </p:spTree>
    <p:extLst>
      <p:ext uri="{BB962C8B-B14F-4D97-AF65-F5344CB8AC3E}">
        <p14:creationId xmlns:p14="http://schemas.microsoft.com/office/powerpoint/2010/main" val="2375104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Thank you</a:t>
            </a:r>
          </a:p>
        </p:txBody>
      </p:sp>
      <p:sp>
        <p:nvSpPr>
          <p:cNvPr id="6" name="Content Placeholder 5"/>
          <p:cNvSpPr>
            <a:spLocks noGrp="1"/>
          </p:cNvSpPr>
          <p:nvPr>
            <p:ph idx="1"/>
          </p:nvPr>
        </p:nvSpPr>
        <p:spPr/>
        <p:txBody>
          <a:bodyPr/>
          <a:lstStyle/>
          <a:p>
            <a:r>
              <a:rPr lang="en-US" dirty="0"/>
              <a:t>bancroa1@ferris.edu</a:t>
            </a:r>
          </a:p>
          <a:p>
            <a:endParaRPr lang="en-US" dirty="0"/>
          </a:p>
        </p:txBody>
      </p:sp>
      <p:pic>
        <p:nvPicPr>
          <p:cNvPr id="7" name="Picture 6"/>
          <p:cNvPicPr>
            <a:picLocks noChangeAspect="1"/>
          </p:cNvPicPr>
          <p:nvPr/>
        </p:nvPicPr>
        <p:blipFill>
          <a:blip r:embed="rId2"/>
          <a:stretch>
            <a:fillRect/>
          </a:stretch>
        </p:blipFill>
        <p:spPr>
          <a:xfrm>
            <a:off x="2931901" y="3019860"/>
            <a:ext cx="6328196" cy="3017782"/>
          </a:xfrm>
          <a:prstGeom prst="rect">
            <a:avLst/>
          </a:prstGeom>
        </p:spPr>
      </p:pic>
    </p:spTree>
    <p:extLst>
      <p:ext uri="{BB962C8B-B14F-4D97-AF65-F5344CB8AC3E}">
        <p14:creationId xmlns:p14="http://schemas.microsoft.com/office/powerpoint/2010/main" val="3527068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47500" lnSpcReduction="20000"/>
          </a:bodyPr>
          <a:lstStyle/>
          <a:p>
            <a:pPr marL="0" indent="0" hangingPunct="0">
              <a:buNone/>
            </a:pPr>
            <a:r>
              <a:rPr lang="en-US" dirty="0" err="1"/>
              <a:t>Aspinall</a:t>
            </a:r>
            <a:r>
              <a:rPr lang="en-US" dirty="0"/>
              <a:t>, E. E., </a:t>
            </a:r>
            <a:r>
              <a:rPr lang="en-US" dirty="0" err="1"/>
              <a:t>Beschnett</a:t>
            </a:r>
            <a:r>
              <a:rPr lang="en-US" dirty="0"/>
              <a:t>, A., &amp; Ellwood, A. F. (2012). Health literacy for older adults: Using  evidence to build a model educational </a:t>
            </a:r>
          </a:p>
          <a:p>
            <a:pPr marL="0" indent="0" hangingPunct="0">
              <a:buNone/>
            </a:pPr>
            <a:r>
              <a:rPr lang="en-US" dirty="0"/>
              <a:t>	program. </a:t>
            </a:r>
            <a:r>
              <a:rPr lang="en-US" i="1" dirty="0"/>
              <a:t>Medical Reference Services Quarterly</a:t>
            </a:r>
            <a:r>
              <a:rPr lang="en-US" dirty="0"/>
              <a:t>, </a:t>
            </a:r>
            <a:r>
              <a:rPr lang="en-US" i="1" dirty="0"/>
              <a:t>31</a:t>
            </a:r>
            <a:r>
              <a:rPr lang="en-US" dirty="0"/>
              <a:t>(3), 302-314. </a:t>
            </a:r>
            <a:r>
              <a:rPr lang="en-US" dirty="0" err="1"/>
              <a:t>doi:http</a:t>
            </a:r>
            <a:r>
              <a:rPr lang="en-US" dirty="0"/>
              <a:t>://dx.doi.org/10.1080/02763869.2012.698174.</a:t>
            </a:r>
          </a:p>
          <a:p>
            <a:pPr marL="0" indent="0" hangingPunct="0">
              <a:buNone/>
            </a:pPr>
            <a:endParaRPr lang="en-US" dirty="0"/>
          </a:p>
          <a:p>
            <a:pPr marL="0" indent="0" hangingPunct="0">
              <a:buNone/>
            </a:pPr>
            <a:r>
              <a:rPr lang="en-US" dirty="0" err="1"/>
              <a:t>Arozullah</a:t>
            </a:r>
            <a:r>
              <a:rPr lang="en-US" dirty="0"/>
              <a:t>, A. M., </a:t>
            </a:r>
            <a:r>
              <a:rPr lang="en-US" dirty="0" err="1"/>
              <a:t>Yarnold</a:t>
            </a:r>
            <a:r>
              <a:rPr lang="en-US" dirty="0"/>
              <a:t>, P. R., Bennet, C. L., </a:t>
            </a:r>
            <a:r>
              <a:rPr lang="en-US" dirty="0" err="1"/>
              <a:t>Soltysik</a:t>
            </a:r>
            <a:r>
              <a:rPr lang="en-US" dirty="0"/>
              <a:t>, R. C., Wolf, M. S., Ferreira, R. M., Lee, S. D., Costello, S., </a:t>
            </a:r>
            <a:r>
              <a:rPr lang="en-US" dirty="0" err="1"/>
              <a:t>Shakir</a:t>
            </a:r>
            <a:r>
              <a:rPr lang="en-US" dirty="0"/>
              <a:t>, A., </a:t>
            </a:r>
            <a:r>
              <a:rPr lang="en-US" dirty="0" err="1"/>
              <a:t>Denwood</a:t>
            </a:r>
            <a:r>
              <a:rPr lang="en-US" dirty="0"/>
              <a:t>, C., 	Bryant, F. B., &amp; Davis, T., ( 2007). Development and validation of a short-form, rapid estimate of adult literacy in 	medicine. </a:t>
            </a:r>
            <a:r>
              <a:rPr lang="en-US" u="sng" dirty="0">
                <a:hlinkClick r:id="rId2"/>
              </a:rPr>
              <a:t>Med Care.</a:t>
            </a:r>
            <a:r>
              <a:rPr lang="en-US" dirty="0"/>
              <a:t> 2007 Nov;45(11):1026-33. </a:t>
            </a:r>
          </a:p>
          <a:p>
            <a:pPr marL="0" indent="0" hangingPunct="0">
              <a:buNone/>
            </a:pPr>
            <a:r>
              <a:rPr lang="en-US" dirty="0"/>
              <a:t>Berkman, N., Sheridan, S., Donahue, K., Halpern, D., &amp; Crotty, K. (2011). Low health literacy and health outcomes: an updated systematic 	review. </a:t>
            </a:r>
            <a:r>
              <a:rPr lang="en-US" i="1" dirty="0"/>
              <a:t>Annals Of Internal Medicine</a:t>
            </a:r>
            <a:r>
              <a:rPr lang="en-US" dirty="0"/>
              <a:t>, </a:t>
            </a:r>
            <a:r>
              <a:rPr lang="en-US" i="1" dirty="0"/>
              <a:t>155</a:t>
            </a:r>
            <a:r>
              <a:rPr lang="en-US" dirty="0"/>
              <a:t>(2), 97-107.</a:t>
            </a:r>
          </a:p>
          <a:p>
            <a:pPr marL="0" indent="0" hangingPunct="0">
              <a:buNone/>
            </a:pPr>
            <a:r>
              <a:rPr lang="en-US" dirty="0"/>
              <a:t>Brown, S., </a:t>
            </a:r>
            <a:r>
              <a:rPr lang="en-US" dirty="0" err="1"/>
              <a:t>Teufel</a:t>
            </a:r>
            <a:r>
              <a:rPr lang="en-US" dirty="0"/>
              <a:t>, J., &amp; Birch, D. (2007). Early adolescents perceptions of health and health literacy. </a:t>
            </a:r>
            <a:r>
              <a:rPr lang="en-US" i="1" dirty="0"/>
              <a:t>Journal Of School Health</a:t>
            </a:r>
            <a:r>
              <a:rPr lang="en-US" dirty="0"/>
              <a:t>, </a:t>
            </a:r>
            <a:r>
              <a:rPr lang="en-US" i="1" dirty="0"/>
              <a:t>77</a:t>
            </a:r>
            <a:r>
              <a:rPr lang="en-US" dirty="0"/>
              <a:t>(1), 7-15. 	</a:t>
            </a:r>
            <a:r>
              <a:rPr lang="en-US" dirty="0" err="1"/>
              <a:t>doi:http</a:t>
            </a:r>
            <a:r>
              <a:rPr lang="en-US" dirty="0"/>
              <a:t>://dx.doi.org/10.1111/j.1746-1561.2007.00156.x</a:t>
            </a:r>
          </a:p>
          <a:p>
            <a:pPr marL="0" indent="0" hangingPunct="0">
              <a:buNone/>
            </a:pPr>
            <a:r>
              <a:rPr lang="en-US" dirty="0"/>
              <a:t>Caliteracy.com, (2008). Literacy </a:t>
            </a:r>
            <a:r>
              <a:rPr lang="en-US" dirty="0" err="1"/>
              <a:t>reate</a:t>
            </a:r>
            <a:r>
              <a:rPr lang="en-US" dirty="0"/>
              <a:t>: How many are illiterate. Retrieved from </a:t>
            </a:r>
            <a:r>
              <a:rPr lang="en-US" u="sng" dirty="0">
                <a:hlinkClick r:id="rId3"/>
              </a:rPr>
              <a:t>http://www.caliteracy.org/rates/</a:t>
            </a:r>
            <a:r>
              <a:rPr lang="en-US" dirty="0"/>
              <a:t>. </a:t>
            </a:r>
          </a:p>
          <a:p>
            <a:pPr marL="0" indent="0" hangingPunct="0">
              <a:buNone/>
            </a:pPr>
            <a:r>
              <a:rPr lang="en-US" dirty="0"/>
              <a:t>Centers for Disease Control, (2012). Health literacy activities by state. Retrieved from 	</a:t>
            </a:r>
            <a:r>
              <a:rPr lang="en-US" u="sng" dirty="0">
                <a:hlinkClick r:id="rId4"/>
              </a:rPr>
              <a:t>http://www.cdc.gov/healthliteracy/statedata/index.html#Indiana</a:t>
            </a:r>
            <a:r>
              <a:rPr lang="en-US" dirty="0"/>
              <a:t>. </a:t>
            </a:r>
          </a:p>
          <a:p>
            <a:pPr marL="0" indent="0" hangingPunct="0">
              <a:buNone/>
            </a:pPr>
            <a:r>
              <a:rPr lang="en-US" dirty="0"/>
              <a:t>K., M. M. (2012). Curricular modules teach budding pharmacists how to engage patients with low health literacy. </a:t>
            </a:r>
            <a:r>
              <a:rPr lang="en-US" i="1" dirty="0"/>
              <a:t>AHRQ Research 	Activities</a:t>
            </a:r>
            <a:r>
              <a:rPr lang="en-US" dirty="0"/>
              <a:t>, (381), 1-5. </a:t>
            </a:r>
          </a:p>
          <a:p>
            <a:pPr marL="0" indent="0" hangingPunct="0">
              <a:buNone/>
            </a:pPr>
            <a:r>
              <a:rPr lang="en-US" dirty="0" err="1"/>
              <a:t>Liechty</a:t>
            </a:r>
            <a:r>
              <a:rPr lang="en-US" dirty="0"/>
              <a:t>, J. M. (2011). Health literacy: Critical opportunities for social work leadership in health care and research. </a:t>
            </a:r>
            <a:r>
              <a:rPr lang="en-US" i="1" dirty="0"/>
              <a:t>Health &amp; Social Work</a:t>
            </a:r>
            <a:r>
              <a:rPr lang="en-US" dirty="0"/>
              <a:t>, 	</a:t>
            </a:r>
            <a:r>
              <a:rPr lang="en-US" i="1" dirty="0"/>
              <a:t>36</a:t>
            </a:r>
            <a:r>
              <a:rPr lang="en-US" dirty="0"/>
              <a:t>(2), 99-107</a:t>
            </a:r>
          </a:p>
          <a:p>
            <a:pPr marL="0" indent="0" hangingPunct="0">
              <a:buNone/>
            </a:pPr>
            <a:r>
              <a:rPr lang="en-US" dirty="0"/>
              <a:t>Michigan Literacy Facts, (no date). Retrieved from </a:t>
            </a:r>
            <a:r>
              <a:rPr lang="en-US" u="sng" dirty="0">
                <a:hlinkClick r:id="rId5"/>
              </a:rPr>
              <a:t>http://www.sanilacreads.org/Documents/default/Michigan%20Literacy%20FACTS.pdf</a:t>
            </a:r>
            <a:r>
              <a:rPr lang="en-US" dirty="0"/>
              <a:t>. </a:t>
            </a:r>
          </a:p>
          <a:p>
            <a:endParaRPr lang="en-US" dirty="0"/>
          </a:p>
        </p:txBody>
      </p:sp>
    </p:spTree>
    <p:extLst>
      <p:ext uri="{BB962C8B-B14F-4D97-AF65-F5344CB8AC3E}">
        <p14:creationId xmlns:p14="http://schemas.microsoft.com/office/powerpoint/2010/main" val="659782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47500" lnSpcReduction="20000"/>
          </a:bodyPr>
          <a:lstStyle/>
          <a:p>
            <a:pPr marL="0" indent="0" hangingPunct="0">
              <a:buNone/>
            </a:pPr>
            <a:r>
              <a:rPr lang="en-US" dirty="0"/>
              <a:t>National Network of Libraries of Medicine, (2006). Health literacy. Retrieved from </a:t>
            </a:r>
            <a:r>
              <a:rPr lang="en-US" u="sng" dirty="0">
                <a:hlinkClick r:id="rId2"/>
              </a:rPr>
              <a:t>http://nnlm.gov/outreach/consumer/hlthlit.html</a:t>
            </a:r>
            <a:r>
              <a:rPr lang="en-US" dirty="0"/>
              <a:t>. </a:t>
            </a:r>
          </a:p>
          <a:p>
            <a:pPr marL="0" indent="0" hangingPunct="0">
              <a:buNone/>
            </a:pPr>
            <a:r>
              <a:rPr lang="en-US" dirty="0"/>
              <a:t>Senate.gov, (2012). The Patient Protection and Affordable Care Act detailed summary. Retrieved from 	</a:t>
            </a:r>
            <a:r>
              <a:rPr lang="en-US" u="sng" dirty="0">
                <a:hlinkClick r:id="rId3"/>
              </a:rPr>
              <a:t>http://dpc.senate.gov/healthreformbill/healthbill04.pdf</a:t>
            </a:r>
            <a:r>
              <a:rPr lang="en-US" dirty="0"/>
              <a:t>. </a:t>
            </a:r>
          </a:p>
          <a:p>
            <a:pPr marL="0" indent="0" hangingPunct="0">
              <a:buNone/>
            </a:pPr>
            <a:r>
              <a:rPr lang="en-US" dirty="0"/>
              <a:t>Silicon Valley Surgery Center, (2008). Discharge instructions for pain management patients. Retrieved March 28, 2013 from 	</a:t>
            </a:r>
            <a:r>
              <a:rPr lang="en-US" dirty="0">
                <a:hlinkClick r:id="rId4"/>
              </a:rPr>
              <a:t>http://www.siliconvalleysurgery.com/webdocuments/discharge-instructions-pain-management-svbs-2-08.pdf</a:t>
            </a:r>
            <a:r>
              <a:rPr lang="en-US" dirty="0"/>
              <a:t>. </a:t>
            </a:r>
          </a:p>
          <a:p>
            <a:pPr marL="0" indent="0" hangingPunct="0">
              <a:buNone/>
            </a:pPr>
            <a:r>
              <a:rPr lang="en-US" dirty="0"/>
              <a:t>U.S. Department of Commerce, (2013). U.S. </a:t>
            </a:r>
            <a:r>
              <a:rPr lang="en-US" dirty="0" err="1"/>
              <a:t>POPClock</a:t>
            </a:r>
            <a:r>
              <a:rPr lang="en-US" dirty="0"/>
              <a:t>. Retrieved from 	</a:t>
            </a:r>
            <a:r>
              <a:rPr lang="en-US" u="sng" dirty="0">
                <a:hlinkClick r:id="rId5"/>
              </a:rPr>
              <a:t>http://www.census.gov/population/www/popclockus.html</a:t>
            </a:r>
            <a:r>
              <a:rPr lang="en-US" dirty="0"/>
              <a:t>. </a:t>
            </a:r>
          </a:p>
          <a:p>
            <a:pPr marL="0" indent="0" hangingPunct="0">
              <a:buNone/>
            </a:pPr>
            <a:r>
              <a:rPr lang="en-US" dirty="0"/>
              <a:t>U.S Department of Health and Human Services Health Resources and Services Administration, (2013). Health literacy. Retrieved from 	</a:t>
            </a:r>
            <a:r>
              <a:rPr lang="en-US" u="sng" dirty="0">
                <a:hlinkClick r:id="rId6"/>
              </a:rPr>
              <a:t>http://www.hrsa.gov/publichealth/healthliteracy/index.html</a:t>
            </a:r>
            <a:r>
              <a:rPr lang="en-US" dirty="0"/>
              <a:t>. </a:t>
            </a:r>
          </a:p>
          <a:p>
            <a:pPr marL="0" indent="0" hangingPunct="0">
              <a:buNone/>
            </a:pPr>
            <a:r>
              <a:rPr lang="en-US" dirty="0"/>
              <a:t>U.S. Department of Health and Human Services, 2010. National action plan to improve health literacy. Retrieved from 	</a:t>
            </a:r>
            <a:r>
              <a:rPr lang="en-US" u="sng" dirty="0">
                <a:hlinkClick r:id="rId7"/>
              </a:rPr>
              <a:t>http://www.health.gov/communication/HLActionPlan/</a:t>
            </a:r>
            <a:r>
              <a:rPr lang="en-US" dirty="0"/>
              <a:t>. </a:t>
            </a:r>
          </a:p>
          <a:p>
            <a:pPr marL="0" indent="0" hangingPunct="0">
              <a:buNone/>
            </a:pPr>
            <a:r>
              <a:rPr lang="en-US" dirty="0"/>
              <a:t>U.S. Department of Health and Human Services, 2012. Curricular modules teach budding  pharmacists how to engage patients with low 	health literacy. Agency for Healthcare Research and Quality. Retrieved from 	</a:t>
            </a:r>
            <a:r>
              <a:rPr lang="en-US" u="sng" dirty="0">
                <a:hlinkClick r:id="rId8"/>
              </a:rPr>
              <a:t>http://www.ahrq.gov/news/newsletters/research-activities/may12/0512RA1.html</a:t>
            </a:r>
            <a:r>
              <a:rPr lang="en-US" dirty="0"/>
              <a:t>. </a:t>
            </a:r>
          </a:p>
          <a:p>
            <a:pPr marL="0" indent="0" hangingPunct="0">
              <a:buNone/>
            </a:pPr>
            <a:r>
              <a:rPr lang="en-US" dirty="0"/>
              <a:t>Walters, J. (2011). The price of medical illiteracy. Retrieved from </a:t>
            </a:r>
            <a:r>
              <a:rPr lang="en-US" u="sng" dirty="0">
                <a:hlinkClick r:id="rId9"/>
              </a:rPr>
              <a:t>http://www.governing.com/topics/health-human-services/price-medical-	illiteracy.html</a:t>
            </a:r>
            <a:endParaRPr lang="en-US" u="sng" dirty="0"/>
          </a:p>
          <a:p>
            <a:pPr marL="0" indent="0" hangingPunct="0">
              <a:buNone/>
            </a:pPr>
            <a:r>
              <a:rPr lang="en-US" dirty="0"/>
              <a:t>Weiss, B. (2007). Health literacy and patient safety: Help patients understand. American Medical Association Foundation and American 	Medical Association. Retrieved March 28, 2013 from </a:t>
            </a:r>
            <a:r>
              <a:rPr lang="en-US" dirty="0">
                <a:hlinkClick r:id="rId10"/>
              </a:rPr>
              <a:t>http://www.ama-	assn.org/ama1/pub/upload/mm/367/healthlitclinicians.pdf</a:t>
            </a:r>
            <a:r>
              <a:rPr lang="en-US" dirty="0"/>
              <a:t>. </a:t>
            </a:r>
          </a:p>
          <a:p>
            <a:endParaRPr lang="en-US" dirty="0"/>
          </a:p>
        </p:txBody>
      </p:sp>
    </p:spTree>
    <p:extLst>
      <p:ext uri="{BB962C8B-B14F-4D97-AF65-F5344CB8AC3E}">
        <p14:creationId xmlns:p14="http://schemas.microsoft.com/office/powerpoint/2010/main" val="52563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Care Literacy</a:t>
            </a:r>
          </a:p>
        </p:txBody>
      </p:sp>
      <p:pic>
        <p:nvPicPr>
          <p:cNvPr id="6" name="Content Placeholder 5"/>
          <p:cNvPicPr>
            <a:picLocks noGrp="1" noChangeAspect="1"/>
          </p:cNvPicPr>
          <p:nvPr>
            <p:ph sz="half" idx="1"/>
          </p:nvPr>
        </p:nvPicPr>
        <p:blipFill>
          <a:blip r:embed="rId3"/>
          <a:stretch>
            <a:fillRect/>
          </a:stretch>
        </p:blipFill>
        <p:spPr>
          <a:xfrm>
            <a:off x="1999707" y="2560638"/>
            <a:ext cx="3857396" cy="3309937"/>
          </a:xfrm>
          <a:prstGeom prst="rect">
            <a:avLst/>
          </a:prstGeom>
        </p:spPr>
      </p:pic>
      <p:pic>
        <p:nvPicPr>
          <p:cNvPr id="7" name="Content Placeholder 6"/>
          <p:cNvPicPr>
            <a:picLocks noGrp="1" noChangeAspect="1"/>
          </p:cNvPicPr>
          <p:nvPr>
            <p:ph sz="half" idx="2"/>
          </p:nvPr>
        </p:nvPicPr>
        <p:blipFill>
          <a:blip r:embed="rId4"/>
          <a:stretch>
            <a:fillRect/>
          </a:stretch>
        </p:blipFill>
        <p:spPr>
          <a:xfrm>
            <a:off x="5980670" y="2560638"/>
            <a:ext cx="4443487" cy="3309937"/>
          </a:xfrm>
          <a:prstGeom prst="rect">
            <a:avLst/>
          </a:prstGeom>
        </p:spPr>
      </p:pic>
    </p:spTree>
    <p:extLst>
      <p:ext uri="{BB962C8B-B14F-4D97-AF65-F5344CB8AC3E}">
        <p14:creationId xmlns:p14="http://schemas.microsoft.com/office/powerpoint/2010/main" val="1614788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Health Care Literacy</a:t>
            </a:r>
          </a:p>
        </p:txBody>
      </p:sp>
      <p:sp>
        <p:nvSpPr>
          <p:cNvPr id="6" name="Content Placeholder 5"/>
          <p:cNvSpPr>
            <a:spLocks noGrp="1"/>
          </p:cNvSpPr>
          <p:nvPr>
            <p:ph idx="1"/>
          </p:nvPr>
        </p:nvSpPr>
        <p:spPr/>
        <p:txBody>
          <a:bodyPr/>
          <a:lstStyle/>
          <a:p>
            <a:r>
              <a:rPr lang="en-US" dirty="0"/>
              <a:t>Health Literacy:</a:t>
            </a:r>
          </a:p>
          <a:p>
            <a:pPr lvl="1"/>
            <a:r>
              <a:rPr lang="en-US" dirty="0"/>
              <a:t>Prose literacy</a:t>
            </a:r>
          </a:p>
          <a:p>
            <a:pPr lvl="2"/>
            <a:r>
              <a:rPr lang="en-US" dirty="0"/>
              <a:t>The ability to read and understand printed material</a:t>
            </a:r>
          </a:p>
          <a:p>
            <a:pPr lvl="1"/>
            <a:r>
              <a:rPr lang="en-US" dirty="0"/>
              <a:t>Numeric literacy</a:t>
            </a:r>
          </a:p>
          <a:p>
            <a:pPr lvl="2"/>
            <a:r>
              <a:rPr lang="en-US" dirty="0"/>
              <a:t>The ability to understand numeric information</a:t>
            </a:r>
          </a:p>
          <a:p>
            <a:pPr lvl="1"/>
            <a:r>
              <a:rPr lang="en-US" dirty="0"/>
              <a:t>Oral literacy</a:t>
            </a:r>
          </a:p>
          <a:p>
            <a:pPr lvl="2"/>
            <a:r>
              <a:rPr lang="en-US" dirty="0"/>
              <a:t>The ability to listen and understand verbal information</a:t>
            </a:r>
          </a:p>
          <a:p>
            <a:endParaRPr lang="en-US" dirty="0"/>
          </a:p>
        </p:txBody>
      </p:sp>
    </p:spTree>
    <p:extLst>
      <p:ext uri="{BB962C8B-B14F-4D97-AF65-F5344CB8AC3E}">
        <p14:creationId xmlns:p14="http://schemas.microsoft.com/office/powerpoint/2010/main" val="2475251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a:t>
            </a:r>
          </a:p>
        </p:txBody>
      </p:sp>
      <p:pic>
        <p:nvPicPr>
          <p:cNvPr id="4" name="Content Placeholder 3"/>
          <p:cNvPicPr>
            <a:picLocks noGrp="1" noChangeAspect="1"/>
          </p:cNvPicPr>
          <p:nvPr>
            <p:ph idx="1"/>
          </p:nvPr>
        </p:nvPicPr>
        <p:blipFill>
          <a:blip r:embed="rId3"/>
          <a:stretch>
            <a:fillRect/>
          </a:stretch>
        </p:blipFill>
        <p:spPr>
          <a:xfrm>
            <a:off x="3248845" y="2483323"/>
            <a:ext cx="5471887" cy="3317875"/>
          </a:xfrm>
          <a:prstGeom prst="rect">
            <a:avLst/>
          </a:prstGeom>
        </p:spPr>
      </p:pic>
      <p:sp>
        <p:nvSpPr>
          <p:cNvPr id="5" name="Rectangle 4"/>
          <p:cNvSpPr/>
          <p:nvPr/>
        </p:nvSpPr>
        <p:spPr>
          <a:xfrm>
            <a:off x="3248845" y="5998522"/>
            <a:ext cx="6096000" cy="246221"/>
          </a:xfrm>
          <a:prstGeom prst="rect">
            <a:avLst/>
          </a:prstGeom>
        </p:spPr>
        <p:txBody>
          <a:bodyPr>
            <a:spAutoFit/>
          </a:bodyPr>
          <a:lstStyle/>
          <a:p>
            <a:pPr hangingPunct="0"/>
            <a:r>
              <a:rPr lang="en-US" sz="1000" dirty="0" smtClean="0"/>
              <a:t>(caliteracy.com, 2008. U.S. Department of Commerce, 2013. Institute of Education Sciences, 2003).</a:t>
            </a:r>
            <a:endParaRPr lang="en-US" sz="1000" dirty="0"/>
          </a:p>
        </p:txBody>
      </p:sp>
    </p:spTree>
    <p:extLst>
      <p:ext uri="{BB962C8B-B14F-4D97-AF65-F5344CB8AC3E}">
        <p14:creationId xmlns:p14="http://schemas.microsoft.com/office/powerpoint/2010/main" val="630776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a:t>
            </a:r>
          </a:p>
        </p:txBody>
      </p:sp>
      <p:sp>
        <p:nvSpPr>
          <p:cNvPr id="3" name="Content Placeholder 2"/>
          <p:cNvSpPr>
            <a:spLocks noGrp="1"/>
          </p:cNvSpPr>
          <p:nvPr>
            <p:ph idx="1"/>
          </p:nvPr>
        </p:nvSpPr>
        <p:spPr/>
        <p:txBody>
          <a:bodyPr/>
          <a:lstStyle/>
          <a:p>
            <a:r>
              <a:rPr lang="en-US" dirty="0"/>
              <a:t>“Approximately 80 million U.S. adults are thought to have limited health literacy, putting them at risk for poorer health outcomes” </a:t>
            </a:r>
            <a:r>
              <a:rPr lang="en-US" sz="1400" dirty="0"/>
              <a:t>(Berkman et al, 2011. p. 97).</a:t>
            </a:r>
          </a:p>
          <a:p>
            <a:r>
              <a:rPr lang="en-US" dirty="0"/>
              <a:t>“Nearly half of all adults in the United States, or 90 million people, cannot understand or use the information shared by their health care providers” </a:t>
            </a:r>
            <a:r>
              <a:rPr lang="en-US" sz="1200" dirty="0"/>
              <a:t>(</a:t>
            </a:r>
            <a:r>
              <a:rPr lang="en-US" sz="1200" dirty="0" err="1"/>
              <a:t>Aspinall</a:t>
            </a:r>
            <a:r>
              <a:rPr lang="en-US" sz="1200" dirty="0"/>
              <a:t>, </a:t>
            </a:r>
            <a:r>
              <a:rPr lang="en-US" sz="1200" dirty="0" err="1"/>
              <a:t>Beschnett</a:t>
            </a:r>
            <a:r>
              <a:rPr lang="en-US" sz="1200" dirty="0"/>
              <a:t> &amp; Ellwood, 2012. p. 303).</a:t>
            </a:r>
          </a:p>
          <a:p>
            <a:r>
              <a:rPr lang="en-US" dirty="0"/>
              <a:t>“A Department of Education assessment found that only 12% of adults have enough health literacy to understand and use health information effectively” </a:t>
            </a:r>
            <a:r>
              <a:rPr lang="en-US" sz="1200" dirty="0"/>
              <a:t>(K., 2012. p.2).</a:t>
            </a:r>
          </a:p>
          <a:p>
            <a:endParaRPr lang="en-US" dirty="0"/>
          </a:p>
        </p:txBody>
      </p:sp>
    </p:spTree>
    <p:extLst>
      <p:ext uri="{BB962C8B-B14F-4D97-AF65-F5344CB8AC3E}">
        <p14:creationId xmlns:p14="http://schemas.microsoft.com/office/powerpoint/2010/main" val="3034359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Legislation</a:t>
            </a:r>
          </a:p>
        </p:txBody>
      </p:sp>
      <p:sp>
        <p:nvSpPr>
          <p:cNvPr id="3" name="Content Placeholder 2"/>
          <p:cNvSpPr>
            <a:spLocks noGrp="1"/>
          </p:cNvSpPr>
          <p:nvPr>
            <p:ph idx="1"/>
          </p:nvPr>
        </p:nvSpPr>
        <p:spPr/>
        <p:txBody>
          <a:bodyPr>
            <a:normAutofit fontScale="55000" lnSpcReduction="20000"/>
          </a:bodyPr>
          <a:lstStyle/>
          <a:p>
            <a:r>
              <a:rPr lang="en-US" dirty="0"/>
              <a:t>National Plan to Improve Health Literacy</a:t>
            </a:r>
          </a:p>
          <a:p>
            <a:pPr marL="514350" indent="-514350" hangingPunct="0">
              <a:buFont typeface="+mj-lt"/>
              <a:buAutoNum type="arabicPeriod"/>
            </a:pPr>
            <a:r>
              <a:rPr lang="en-US" dirty="0"/>
              <a:t> “Develop and disseminate health and safety information that is accurate, accessible, and actionable</a:t>
            </a:r>
          </a:p>
          <a:p>
            <a:pPr marL="514350" indent="-514350" hangingPunct="0">
              <a:buFont typeface="+mj-lt"/>
              <a:buAutoNum type="arabicPeriod"/>
            </a:pPr>
            <a:r>
              <a:rPr lang="en-US" dirty="0"/>
              <a:t>Promote changes in the health care system that improve health information, communication, informed decision making, and access to health services</a:t>
            </a:r>
          </a:p>
          <a:p>
            <a:pPr marL="514350" indent="-514350" hangingPunct="0">
              <a:buFont typeface="+mj-lt"/>
              <a:buAutoNum type="arabicPeriod"/>
            </a:pPr>
            <a:r>
              <a:rPr lang="en-US" dirty="0"/>
              <a:t>Incorporate accurate, standards-based, and developmentally appropriate health and science information and curricula in child care and education through the university level</a:t>
            </a:r>
          </a:p>
          <a:p>
            <a:pPr marL="514350" indent="-514350" hangingPunct="0">
              <a:buFont typeface="+mj-lt"/>
              <a:buAutoNum type="arabicPeriod"/>
            </a:pPr>
            <a:r>
              <a:rPr lang="en-US" dirty="0"/>
              <a:t>Support and expand local efforts to provide adult education, English language instruction, and culturally and linguistically appropriate health information services in the community </a:t>
            </a:r>
          </a:p>
          <a:p>
            <a:pPr marL="514350" indent="-514350" hangingPunct="0">
              <a:buFont typeface="+mj-lt"/>
              <a:buAutoNum type="arabicPeriod"/>
            </a:pPr>
            <a:r>
              <a:rPr lang="en-US" dirty="0"/>
              <a:t>Build partnerships, develop guidance, and change policies</a:t>
            </a:r>
          </a:p>
          <a:p>
            <a:pPr marL="514350" indent="-514350" hangingPunct="0">
              <a:buFont typeface="+mj-lt"/>
              <a:buAutoNum type="arabicPeriod"/>
            </a:pPr>
            <a:r>
              <a:rPr lang="en-US" dirty="0"/>
              <a:t>Increase basic research and the development, implementation, and evaluation of practices and interventions to improve health literacy</a:t>
            </a:r>
          </a:p>
          <a:p>
            <a:pPr marL="514350" indent="-514350" hangingPunct="0">
              <a:buFont typeface="+mj-lt"/>
              <a:buAutoNum type="arabicPeriod"/>
            </a:pPr>
            <a:r>
              <a:rPr lang="en-US" dirty="0"/>
              <a:t>Increase the dissemination and use of evidence-based health literacy practices and Interventions” (U.S. Department of Health and Human Services, 2010. para 2).</a:t>
            </a:r>
          </a:p>
          <a:p>
            <a:pPr marL="0" indent="0">
              <a:buNone/>
            </a:pPr>
            <a:endParaRPr lang="en-US" dirty="0"/>
          </a:p>
        </p:txBody>
      </p:sp>
    </p:spTree>
    <p:extLst>
      <p:ext uri="{BB962C8B-B14F-4D97-AF65-F5344CB8AC3E}">
        <p14:creationId xmlns:p14="http://schemas.microsoft.com/office/powerpoint/2010/main" val="1531809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Legislature</a:t>
            </a:r>
          </a:p>
        </p:txBody>
      </p:sp>
      <p:pic>
        <p:nvPicPr>
          <p:cNvPr id="4" name="Content Placeholder 3"/>
          <p:cNvPicPr>
            <a:picLocks noGrp="1" noChangeAspect="1"/>
          </p:cNvPicPr>
          <p:nvPr>
            <p:ph idx="1"/>
          </p:nvPr>
        </p:nvPicPr>
        <p:blipFill>
          <a:blip r:embed="rId3"/>
          <a:stretch>
            <a:fillRect/>
          </a:stretch>
        </p:blipFill>
        <p:spPr>
          <a:xfrm>
            <a:off x="3571348" y="2557459"/>
            <a:ext cx="2207250" cy="3317875"/>
          </a:xfrm>
          <a:prstGeom prst="rect">
            <a:avLst/>
          </a:prstGeom>
        </p:spPr>
      </p:pic>
      <p:pic>
        <p:nvPicPr>
          <p:cNvPr id="5" name="Picture 4"/>
          <p:cNvPicPr>
            <a:picLocks noChangeAspect="1"/>
          </p:cNvPicPr>
          <p:nvPr/>
        </p:nvPicPr>
        <p:blipFill>
          <a:blip r:embed="rId4"/>
          <a:stretch>
            <a:fillRect/>
          </a:stretch>
        </p:blipFill>
        <p:spPr>
          <a:xfrm>
            <a:off x="6399685" y="2920885"/>
            <a:ext cx="2901948" cy="2591025"/>
          </a:xfrm>
          <a:prstGeom prst="rect">
            <a:avLst/>
          </a:prstGeom>
        </p:spPr>
      </p:pic>
    </p:spTree>
    <p:extLst>
      <p:ext uri="{BB962C8B-B14F-4D97-AF65-F5344CB8AC3E}">
        <p14:creationId xmlns:p14="http://schemas.microsoft.com/office/powerpoint/2010/main" val="259770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Legislature</a:t>
            </a:r>
          </a:p>
        </p:txBody>
      </p:sp>
      <p:sp>
        <p:nvSpPr>
          <p:cNvPr id="3" name="Content Placeholder 2"/>
          <p:cNvSpPr>
            <a:spLocks noGrp="1"/>
          </p:cNvSpPr>
          <p:nvPr>
            <p:ph idx="1"/>
          </p:nvPr>
        </p:nvSpPr>
        <p:spPr/>
        <p:txBody>
          <a:bodyPr>
            <a:normAutofit fontScale="85000" lnSpcReduction="10000"/>
          </a:bodyPr>
          <a:lstStyle/>
          <a:p>
            <a:r>
              <a:rPr lang="en-US" dirty="0"/>
              <a:t>Primary school involvement</a:t>
            </a:r>
          </a:p>
          <a:p>
            <a:pPr lvl="1"/>
            <a:r>
              <a:rPr lang="en-US" dirty="0"/>
              <a:t>Elementary</a:t>
            </a:r>
          </a:p>
          <a:p>
            <a:pPr lvl="1"/>
            <a:r>
              <a:rPr lang="en-US" dirty="0"/>
              <a:t>Middle </a:t>
            </a:r>
          </a:p>
          <a:p>
            <a:pPr lvl="1"/>
            <a:r>
              <a:rPr lang="en-US" dirty="0"/>
              <a:t>High	</a:t>
            </a:r>
          </a:p>
          <a:p>
            <a:r>
              <a:rPr lang="en-US" dirty="0"/>
              <a:t>University involvement</a:t>
            </a:r>
          </a:p>
          <a:p>
            <a:pPr lvl="1"/>
            <a:r>
              <a:rPr lang="en-US" dirty="0"/>
              <a:t>Nursing </a:t>
            </a:r>
          </a:p>
          <a:p>
            <a:pPr lvl="1"/>
            <a:r>
              <a:rPr lang="en-US" dirty="0"/>
              <a:t>Social work</a:t>
            </a:r>
          </a:p>
          <a:p>
            <a:pPr lvl="1"/>
            <a:r>
              <a:rPr lang="en-US" dirty="0"/>
              <a:t>Pharmacy</a:t>
            </a:r>
          </a:p>
          <a:p>
            <a:pPr lvl="1"/>
            <a:r>
              <a:rPr lang="en-US" dirty="0"/>
              <a:t>Providers </a:t>
            </a:r>
            <a:endParaRPr lang="en-US" dirty="0"/>
          </a:p>
        </p:txBody>
      </p:sp>
    </p:spTree>
    <p:extLst>
      <p:ext uri="{BB962C8B-B14F-4D97-AF65-F5344CB8AC3E}">
        <p14:creationId xmlns:p14="http://schemas.microsoft.com/office/powerpoint/2010/main" val="3425461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Legislation</a:t>
            </a:r>
          </a:p>
        </p:txBody>
      </p:sp>
      <p:pic>
        <p:nvPicPr>
          <p:cNvPr id="4" name="Content Placeholder 3"/>
          <p:cNvPicPr>
            <a:picLocks noGrp="1" noChangeAspect="1"/>
          </p:cNvPicPr>
          <p:nvPr>
            <p:ph idx="1"/>
          </p:nvPr>
        </p:nvPicPr>
        <p:blipFill>
          <a:blip r:embed="rId3"/>
          <a:stretch>
            <a:fillRect/>
          </a:stretch>
        </p:blipFill>
        <p:spPr>
          <a:xfrm>
            <a:off x="3900894" y="2557463"/>
            <a:ext cx="4390212" cy="3317875"/>
          </a:xfrm>
          <a:prstGeom prst="rect">
            <a:avLst/>
          </a:prstGeom>
        </p:spPr>
      </p:pic>
    </p:spTree>
    <p:extLst>
      <p:ext uri="{BB962C8B-B14F-4D97-AF65-F5344CB8AC3E}">
        <p14:creationId xmlns:p14="http://schemas.microsoft.com/office/powerpoint/2010/main" val="34042358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TotalTime>
  <Words>2898</Words>
  <Application>Microsoft Office PowerPoint</Application>
  <PresentationFormat>Widescreen</PresentationFormat>
  <Paragraphs>118</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Candara</vt:lpstr>
      <vt:lpstr>Garamond</vt:lpstr>
      <vt:lpstr>Organic</vt:lpstr>
      <vt:lpstr>Health Care Literacy</vt:lpstr>
      <vt:lpstr>Health Care Literacy</vt:lpstr>
      <vt:lpstr>Health Care Literacy</vt:lpstr>
      <vt:lpstr>Statistics</vt:lpstr>
      <vt:lpstr>Statistics</vt:lpstr>
      <vt:lpstr>Federal Legislation</vt:lpstr>
      <vt:lpstr>Proposed Legislature</vt:lpstr>
      <vt:lpstr>Proposed Legislature</vt:lpstr>
      <vt:lpstr>Proposed Legislation</vt:lpstr>
      <vt:lpstr>Stakeholders</vt:lpstr>
      <vt:lpstr>Strategy</vt:lpstr>
      <vt:lpstr>Resistance is Futile!</vt:lpstr>
      <vt:lpstr>Conclusion</vt:lpstr>
      <vt:lpstr>Thank you</vt:lpstr>
      <vt:lpstr>References</vt:lpstr>
      <vt:lpstr>References</vt:lpstr>
    </vt:vector>
  </TitlesOfParts>
  <Company>Ferris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Literacy</dc:title>
  <dc:creator>Ann E Bancroft</dc:creator>
  <cp:lastModifiedBy>Ann E Bancroft</cp:lastModifiedBy>
  <cp:revision>3</cp:revision>
  <dcterms:created xsi:type="dcterms:W3CDTF">2015-12-14T15:52:56Z</dcterms:created>
  <dcterms:modified xsi:type="dcterms:W3CDTF">2015-12-14T16:10:05Z</dcterms:modified>
</cp:coreProperties>
</file>