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B9FF99-42DA-4201-94A2-F3E41BE501B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F04204-A82B-493E-810D-56A7C420ABAC}">
      <dgm:prSet phldrT="[Text]"/>
      <dgm:spPr/>
      <dgm:t>
        <a:bodyPr/>
        <a:lstStyle/>
        <a:p>
          <a:r>
            <a:rPr lang="en-US" dirty="0" smtClean="0"/>
            <a:t>What went well?</a:t>
          </a:r>
          <a:endParaRPr lang="en-US" dirty="0"/>
        </a:p>
      </dgm:t>
    </dgm:pt>
    <dgm:pt modelId="{C003977F-3756-4733-AEB9-DAFDFCC97049}" type="parTrans" cxnId="{30070EC5-ACFF-434D-A1B4-4879DC4B161F}">
      <dgm:prSet/>
      <dgm:spPr/>
      <dgm:t>
        <a:bodyPr/>
        <a:lstStyle/>
        <a:p>
          <a:endParaRPr lang="en-US"/>
        </a:p>
      </dgm:t>
    </dgm:pt>
    <dgm:pt modelId="{1CECBA32-A09B-42CA-AB44-5D61B19CFED6}" type="sibTrans" cxnId="{30070EC5-ACFF-434D-A1B4-4879DC4B161F}">
      <dgm:prSet/>
      <dgm:spPr/>
      <dgm:t>
        <a:bodyPr/>
        <a:lstStyle/>
        <a:p>
          <a:endParaRPr lang="en-US"/>
        </a:p>
      </dgm:t>
    </dgm:pt>
    <dgm:pt modelId="{3D2EBDB8-4164-49F4-BF63-44DF93DECD5D}">
      <dgm:prSet phldrT="[Text]"/>
      <dgm:spPr/>
      <dgm:t>
        <a:bodyPr/>
        <a:lstStyle/>
        <a:p>
          <a:r>
            <a:rPr lang="en-US" dirty="0" smtClean="0"/>
            <a:t>What could have gone better?</a:t>
          </a:r>
          <a:endParaRPr lang="en-US" dirty="0"/>
        </a:p>
      </dgm:t>
    </dgm:pt>
    <dgm:pt modelId="{062E40CE-42A5-40D1-9754-5D63E22718D1}" type="parTrans" cxnId="{43D10619-710A-41AE-91B4-07FB64B5151B}">
      <dgm:prSet/>
      <dgm:spPr/>
      <dgm:t>
        <a:bodyPr/>
        <a:lstStyle/>
        <a:p>
          <a:endParaRPr lang="en-US"/>
        </a:p>
      </dgm:t>
    </dgm:pt>
    <dgm:pt modelId="{F8BD8993-9989-44F4-91E6-07AC349D2BFB}" type="sibTrans" cxnId="{43D10619-710A-41AE-91B4-07FB64B5151B}">
      <dgm:prSet/>
      <dgm:spPr/>
      <dgm:t>
        <a:bodyPr/>
        <a:lstStyle/>
        <a:p>
          <a:endParaRPr lang="en-US"/>
        </a:p>
      </dgm:t>
    </dgm:pt>
    <dgm:pt modelId="{32FC5EE3-B5B1-44CF-936A-1783FB21ABA2}">
      <dgm:prSet phldrT="[Text]"/>
      <dgm:spPr/>
      <dgm:t>
        <a:bodyPr/>
        <a:lstStyle/>
        <a:p>
          <a:r>
            <a:rPr lang="en-US" dirty="0" smtClean="0"/>
            <a:t>Was anything missed?</a:t>
          </a:r>
          <a:endParaRPr lang="en-US" dirty="0"/>
        </a:p>
      </dgm:t>
    </dgm:pt>
    <dgm:pt modelId="{EDD7B61E-8391-4838-8D63-1CE32BCA6B3B}" type="parTrans" cxnId="{96FBB65C-0795-4AA5-B93C-5B2B488F333F}">
      <dgm:prSet/>
      <dgm:spPr/>
      <dgm:t>
        <a:bodyPr/>
        <a:lstStyle/>
        <a:p>
          <a:endParaRPr lang="en-US"/>
        </a:p>
      </dgm:t>
    </dgm:pt>
    <dgm:pt modelId="{3B5CF42E-B656-4392-805A-C809E4BF6D46}" type="sibTrans" cxnId="{96FBB65C-0795-4AA5-B93C-5B2B488F333F}">
      <dgm:prSet/>
      <dgm:spPr/>
      <dgm:t>
        <a:bodyPr/>
        <a:lstStyle/>
        <a:p>
          <a:endParaRPr lang="en-US"/>
        </a:p>
      </dgm:t>
    </dgm:pt>
    <dgm:pt modelId="{4132513B-9DBC-421A-AE2B-78C159BD9102}">
      <dgm:prSet phldrT="[Text]"/>
      <dgm:spPr/>
      <dgm:t>
        <a:bodyPr/>
        <a:lstStyle/>
        <a:p>
          <a:r>
            <a:rPr lang="en-US" dirty="0" smtClean="0"/>
            <a:t>What was the priority?</a:t>
          </a:r>
          <a:endParaRPr lang="en-US" dirty="0"/>
        </a:p>
      </dgm:t>
    </dgm:pt>
    <dgm:pt modelId="{5F8DC732-F44C-4AEB-BF37-4291841D55BA}" type="parTrans" cxnId="{14248D68-A2D9-4BEE-8409-C7ABBF39E4AD}">
      <dgm:prSet/>
      <dgm:spPr/>
      <dgm:t>
        <a:bodyPr/>
        <a:lstStyle/>
        <a:p>
          <a:endParaRPr lang="en-US"/>
        </a:p>
      </dgm:t>
    </dgm:pt>
    <dgm:pt modelId="{D23A0411-35DE-4E16-B367-A7B95BD443A5}" type="sibTrans" cxnId="{14248D68-A2D9-4BEE-8409-C7ABBF39E4AD}">
      <dgm:prSet/>
      <dgm:spPr/>
      <dgm:t>
        <a:bodyPr/>
        <a:lstStyle/>
        <a:p>
          <a:endParaRPr lang="en-US"/>
        </a:p>
      </dgm:t>
    </dgm:pt>
    <dgm:pt modelId="{80B1344F-B979-4C6F-9F0B-BD43D63C65DF}">
      <dgm:prSet phldrT="[Text]"/>
      <dgm:spPr/>
      <dgm:t>
        <a:bodyPr/>
        <a:lstStyle/>
        <a:p>
          <a:r>
            <a:rPr lang="en-US" dirty="0" smtClean="0"/>
            <a:t>Nursing diagnosis?</a:t>
          </a:r>
          <a:endParaRPr lang="en-US" dirty="0"/>
        </a:p>
      </dgm:t>
    </dgm:pt>
    <dgm:pt modelId="{5AF0418B-14F0-4998-9CA5-D08B7C863778}" type="parTrans" cxnId="{8B6B83EA-2B68-4652-B9A0-10AB4E575FAF}">
      <dgm:prSet/>
      <dgm:spPr/>
      <dgm:t>
        <a:bodyPr/>
        <a:lstStyle/>
        <a:p>
          <a:endParaRPr lang="en-US"/>
        </a:p>
      </dgm:t>
    </dgm:pt>
    <dgm:pt modelId="{A95116D5-3187-4870-B4A5-00EF41CE362C}" type="sibTrans" cxnId="{8B6B83EA-2B68-4652-B9A0-10AB4E575FAF}">
      <dgm:prSet/>
      <dgm:spPr/>
      <dgm:t>
        <a:bodyPr/>
        <a:lstStyle/>
        <a:p>
          <a:endParaRPr lang="en-US"/>
        </a:p>
      </dgm:t>
    </dgm:pt>
    <dgm:pt modelId="{BCF7C75A-A5A5-4AF5-9282-A3F8DEE340D2}" type="pres">
      <dgm:prSet presAssocID="{47B9FF99-42DA-4201-94A2-F3E41BE501B5}" presName="diagram" presStyleCnt="0">
        <dgm:presLayoutVars>
          <dgm:dir/>
          <dgm:resizeHandles val="exact"/>
        </dgm:presLayoutVars>
      </dgm:prSet>
      <dgm:spPr/>
    </dgm:pt>
    <dgm:pt modelId="{3BC24A47-B312-4A4B-B711-753C53CE1627}" type="pres">
      <dgm:prSet presAssocID="{9CF04204-A82B-493E-810D-56A7C420ABA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B663E-1CA6-4AAC-8AFB-2F3969F42D9B}" type="pres">
      <dgm:prSet presAssocID="{1CECBA32-A09B-42CA-AB44-5D61B19CFED6}" presName="sibTrans" presStyleCnt="0"/>
      <dgm:spPr/>
    </dgm:pt>
    <dgm:pt modelId="{D34B6AE3-61FA-4B84-9302-EF53E71FCA9B}" type="pres">
      <dgm:prSet presAssocID="{3D2EBDB8-4164-49F4-BF63-44DF93DECD5D}" presName="node" presStyleLbl="node1" presStyleIdx="1" presStyleCnt="5">
        <dgm:presLayoutVars>
          <dgm:bulletEnabled val="1"/>
        </dgm:presLayoutVars>
      </dgm:prSet>
      <dgm:spPr/>
    </dgm:pt>
    <dgm:pt modelId="{362104C8-1841-43BC-BCBA-91B74CDFF3C3}" type="pres">
      <dgm:prSet presAssocID="{F8BD8993-9989-44F4-91E6-07AC349D2BFB}" presName="sibTrans" presStyleCnt="0"/>
      <dgm:spPr/>
    </dgm:pt>
    <dgm:pt modelId="{59D8910E-AC28-49BE-9A90-4870D939E411}" type="pres">
      <dgm:prSet presAssocID="{32FC5EE3-B5B1-44CF-936A-1783FB21ABA2}" presName="node" presStyleLbl="node1" presStyleIdx="2" presStyleCnt="5">
        <dgm:presLayoutVars>
          <dgm:bulletEnabled val="1"/>
        </dgm:presLayoutVars>
      </dgm:prSet>
      <dgm:spPr/>
    </dgm:pt>
    <dgm:pt modelId="{2A75E2A8-C66C-4E4F-BD7F-6216BCFF6FC3}" type="pres">
      <dgm:prSet presAssocID="{3B5CF42E-B656-4392-805A-C809E4BF6D46}" presName="sibTrans" presStyleCnt="0"/>
      <dgm:spPr/>
    </dgm:pt>
    <dgm:pt modelId="{1012A5AE-0110-45F3-AA8E-C8366ADFBB28}" type="pres">
      <dgm:prSet presAssocID="{4132513B-9DBC-421A-AE2B-78C159BD9102}" presName="node" presStyleLbl="node1" presStyleIdx="3" presStyleCnt="5">
        <dgm:presLayoutVars>
          <dgm:bulletEnabled val="1"/>
        </dgm:presLayoutVars>
      </dgm:prSet>
      <dgm:spPr/>
    </dgm:pt>
    <dgm:pt modelId="{D4367014-5FD4-4CDC-880C-E631660F8862}" type="pres">
      <dgm:prSet presAssocID="{D23A0411-35DE-4E16-B367-A7B95BD443A5}" presName="sibTrans" presStyleCnt="0"/>
      <dgm:spPr/>
    </dgm:pt>
    <dgm:pt modelId="{2768D804-0AB1-41D7-9D7F-5A7F9210D2CB}" type="pres">
      <dgm:prSet presAssocID="{80B1344F-B979-4C6F-9F0B-BD43D63C65DF}" presName="node" presStyleLbl="node1" presStyleIdx="4" presStyleCnt="5">
        <dgm:presLayoutVars>
          <dgm:bulletEnabled val="1"/>
        </dgm:presLayoutVars>
      </dgm:prSet>
      <dgm:spPr/>
    </dgm:pt>
  </dgm:ptLst>
  <dgm:cxnLst>
    <dgm:cxn modelId="{96FBB65C-0795-4AA5-B93C-5B2B488F333F}" srcId="{47B9FF99-42DA-4201-94A2-F3E41BE501B5}" destId="{32FC5EE3-B5B1-44CF-936A-1783FB21ABA2}" srcOrd="2" destOrd="0" parTransId="{EDD7B61E-8391-4838-8D63-1CE32BCA6B3B}" sibTransId="{3B5CF42E-B656-4392-805A-C809E4BF6D46}"/>
    <dgm:cxn modelId="{0B187088-C648-4E4A-9325-4B5342EA5EC1}" type="presOf" srcId="{3D2EBDB8-4164-49F4-BF63-44DF93DECD5D}" destId="{D34B6AE3-61FA-4B84-9302-EF53E71FCA9B}" srcOrd="0" destOrd="0" presId="urn:microsoft.com/office/officeart/2005/8/layout/default"/>
    <dgm:cxn modelId="{13B7BFEF-296A-4854-A063-F542A8848B78}" type="presOf" srcId="{80B1344F-B979-4C6F-9F0B-BD43D63C65DF}" destId="{2768D804-0AB1-41D7-9D7F-5A7F9210D2CB}" srcOrd="0" destOrd="0" presId="urn:microsoft.com/office/officeart/2005/8/layout/default"/>
    <dgm:cxn modelId="{F2FA09EA-6418-4C67-96AA-83F8A46878E7}" type="presOf" srcId="{4132513B-9DBC-421A-AE2B-78C159BD9102}" destId="{1012A5AE-0110-45F3-AA8E-C8366ADFBB28}" srcOrd="0" destOrd="0" presId="urn:microsoft.com/office/officeart/2005/8/layout/default"/>
    <dgm:cxn modelId="{43D10619-710A-41AE-91B4-07FB64B5151B}" srcId="{47B9FF99-42DA-4201-94A2-F3E41BE501B5}" destId="{3D2EBDB8-4164-49F4-BF63-44DF93DECD5D}" srcOrd="1" destOrd="0" parTransId="{062E40CE-42A5-40D1-9754-5D63E22718D1}" sibTransId="{F8BD8993-9989-44F4-91E6-07AC349D2BFB}"/>
    <dgm:cxn modelId="{568B8E84-7504-4C8E-9B46-02EA7F654161}" type="presOf" srcId="{9CF04204-A82B-493E-810D-56A7C420ABAC}" destId="{3BC24A47-B312-4A4B-B711-753C53CE1627}" srcOrd="0" destOrd="0" presId="urn:microsoft.com/office/officeart/2005/8/layout/default"/>
    <dgm:cxn modelId="{8B6B83EA-2B68-4652-B9A0-10AB4E575FAF}" srcId="{47B9FF99-42DA-4201-94A2-F3E41BE501B5}" destId="{80B1344F-B979-4C6F-9F0B-BD43D63C65DF}" srcOrd="4" destOrd="0" parTransId="{5AF0418B-14F0-4998-9CA5-D08B7C863778}" sibTransId="{A95116D5-3187-4870-B4A5-00EF41CE362C}"/>
    <dgm:cxn modelId="{14248D68-A2D9-4BEE-8409-C7ABBF39E4AD}" srcId="{47B9FF99-42DA-4201-94A2-F3E41BE501B5}" destId="{4132513B-9DBC-421A-AE2B-78C159BD9102}" srcOrd="3" destOrd="0" parTransId="{5F8DC732-F44C-4AEB-BF37-4291841D55BA}" sibTransId="{D23A0411-35DE-4E16-B367-A7B95BD443A5}"/>
    <dgm:cxn modelId="{30070EC5-ACFF-434D-A1B4-4879DC4B161F}" srcId="{47B9FF99-42DA-4201-94A2-F3E41BE501B5}" destId="{9CF04204-A82B-493E-810D-56A7C420ABAC}" srcOrd="0" destOrd="0" parTransId="{C003977F-3756-4733-AEB9-DAFDFCC97049}" sibTransId="{1CECBA32-A09B-42CA-AB44-5D61B19CFED6}"/>
    <dgm:cxn modelId="{2854DB45-FC4F-4D38-B92A-FDACC5F0D8BA}" type="presOf" srcId="{47B9FF99-42DA-4201-94A2-F3E41BE501B5}" destId="{BCF7C75A-A5A5-4AF5-9282-A3F8DEE340D2}" srcOrd="0" destOrd="0" presId="urn:microsoft.com/office/officeart/2005/8/layout/default"/>
    <dgm:cxn modelId="{5822D782-01CB-4D52-B281-280DAC9BA140}" type="presOf" srcId="{32FC5EE3-B5B1-44CF-936A-1783FB21ABA2}" destId="{59D8910E-AC28-49BE-9A90-4870D939E411}" srcOrd="0" destOrd="0" presId="urn:microsoft.com/office/officeart/2005/8/layout/default"/>
    <dgm:cxn modelId="{DB4DC388-2095-4889-8E10-80F6D7C48B6C}" type="presParOf" srcId="{BCF7C75A-A5A5-4AF5-9282-A3F8DEE340D2}" destId="{3BC24A47-B312-4A4B-B711-753C53CE1627}" srcOrd="0" destOrd="0" presId="urn:microsoft.com/office/officeart/2005/8/layout/default"/>
    <dgm:cxn modelId="{DE7E5735-6620-488C-B6DC-856D85F05D00}" type="presParOf" srcId="{BCF7C75A-A5A5-4AF5-9282-A3F8DEE340D2}" destId="{96EB663E-1CA6-4AAC-8AFB-2F3969F42D9B}" srcOrd="1" destOrd="0" presId="urn:microsoft.com/office/officeart/2005/8/layout/default"/>
    <dgm:cxn modelId="{FC9581DE-AE31-4D63-BB6A-5E9482705BA1}" type="presParOf" srcId="{BCF7C75A-A5A5-4AF5-9282-A3F8DEE340D2}" destId="{D34B6AE3-61FA-4B84-9302-EF53E71FCA9B}" srcOrd="2" destOrd="0" presId="urn:microsoft.com/office/officeart/2005/8/layout/default"/>
    <dgm:cxn modelId="{094DACFE-E952-4456-89B0-A6E8BCAE5568}" type="presParOf" srcId="{BCF7C75A-A5A5-4AF5-9282-A3F8DEE340D2}" destId="{362104C8-1841-43BC-BCBA-91B74CDFF3C3}" srcOrd="3" destOrd="0" presId="urn:microsoft.com/office/officeart/2005/8/layout/default"/>
    <dgm:cxn modelId="{B71A1DD3-49CF-4940-984D-3F25EF6A5574}" type="presParOf" srcId="{BCF7C75A-A5A5-4AF5-9282-A3F8DEE340D2}" destId="{59D8910E-AC28-49BE-9A90-4870D939E411}" srcOrd="4" destOrd="0" presId="urn:microsoft.com/office/officeart/2005/8/layout/default"/>
    <dgm:cxn modelId="{36F7ECEF-E901-4C91-99C4-6BB3D51E9F0C}" type="presParOf" srcId="{BCF7C75A-A5A5-4AF5-9282-A3F8DEE340D2}" destId="{2A75E2A8-C66C-4E4F-BD7F-6216BCFF6FC3}" srcOrd="5" destOrd="0" presId="urn:microsoft.com/office/officeart/2005/8/layout/default"/>
    <dgm:cxn modelId="{7418D3F9-E27A-4C0A-843D-A627CF261405}" type="presParOf" srcId="{BCF7C75A-A5A5-4AF5-9282-A3F8DEE340D2}" destId="{1012A5AE-0110-45F3-AA8E-C8366ADFBB28}" srcOrd="6" destOrd="0" presId="urn:microsoft.com/office/officeart/2005/8/layout/default"/>
    <dgm:cxn modelId="{85BB04F0-BC32-4712-BE57-866FD073F7C1}" type="presParOf" srcId="{BCF7C75A-A5A5-4AF5-9282-A3F8DEE340D2}" destId="{D4367014-5FD4-4CDC-880C-E631660F8862}" srcOrd="7" destOrd="0" presId="urn:microsoft.com/office/officeart/2005/8/layout/default"/>
    <dgm:cxn modelId="{189E79A8-79D0-496A-8C25-66615580B23A}" type="presParOf" srcId="{BCF7C75A-A5A5-4AF5-9282-A3F8DEE340D2}" destId="{2768D804-0AB1-41D7-9D7F-5A7F9210D2C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24A47-B312-4A4B-B711-753C53CE1627}">
      <dsp:nvSpPr>
        <dsp:cNvPr id="0" name=""/>
        <dsp:cNvSpPr/>
      </dsp:nvSpPr>
      <dsp:spPr>
        <a:xfrm>
          <a:off x="622238" y="886"/>
          <a:ext cx="1654081" cy="992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What went well?</a:t>
          </a:r>
          <a:endParaRPr lang="en-US" sz="2100" kern="1200" dirty="0"/>
        </a:p>
      </dsp:txBody>
      <dsp:txXfrm>
        <a:off x="622238" y="886"/>
        <a:ext cx="1654081" cy="992449"/>
      </dsp:txXfrm>
    </dsp:sp>
    <dsp:sp modelId="{D34B6AE3-61FA-4B84-9302-EF53E71FCA9B}">
      <dsp:nvSpPr>
        <dsp:cNvPr id="0" name=""/>
        <dsp:cNvSpPr/>
      </dsp:nvSpPr>
      <dsp:spPr>
        <a:xfrm>
          <a:off x="2441729" y="886"/>
          <a:ext cx="1654081" cy="992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What could have gone better?</a:t>
          </a:r>
          <a:endParaRPr lang="en-US" sz="2100" kern="1200" dirty="0"/>
        </a:p>
      </dsp:txBody>
      <dsp:txXfrm>
        <a:off x="2441729" y="886"/>
        <a:ext cx="1654081" cy="992449"/>
      </dsp:txXfrm>
    </dsp:sp>
    <dsp:sp modelId="{59D8910E-AC28-49BE-9A90-4870D939E411}">
      <dsp:nvSpPr>
        <dsp:cNvPr id="0" name=""/>
        <dsp:cNvSpPr/>
      </dsp:nvSpPr>
      <dsp:spPr>
        <a:xfrm>
          <a:off x="622238" y="1158743"/>
          <a:ext cx="1654081" cy="992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Was anything missed?</a:t>
          </a:r>
          <a:endParaRPr lang="en-US" sz="2100" kern="1200" dirty="0"/>
        </a:p>
      </dsp:txBody>
      <dsp:txXfrm>
        <a:off x="622238" y="1158743"/>
        <a:ext cx="1654081" cy="992449"/>
      </dsp:txXfrm>
    </dsp:sp>
    <dsp:sp modelId="{1012A5AE-0110-45F3-AA8E-C8366ADFBB28}">
      <dsp:nvSpPr>
        <dsp:cNvPr id="0" name=""/>
        <dsp:cNvSpPr/>
      </dsp:nvSpPr>
      <dsp:spPr>
        <a:xfrm>
          <a:off x="2441729" y="1158743"/>
          <a:ext cx="1654081" cy="992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What was the priority?</a:t>
          </a:r>
          <a:endParaRPr lang="en-US" sz="2100" kern="1200" dirty="0"/>
        </a:p>
      </dsp:txBody>
      <dsp:txXfrm>
        <a:off x="2441729" y="1158743"/>
        <a:ext cx="1654081" cy="992449"/>
      </dsp:txXfrm>
    </dsp:sp>
    <dsp:sp modelId="{2768D804-0AB1-41D7-9D7F-5A7F9210D2CB}">
      <dsp:nvSpPr>
        <dsp:cNvPr id="0" name=""/>
        <dsp:cNvSpPr/>
      </dsp:nvSpPr>
      <dsp:spPr>
        <a:xfrm>
          <a:off x="1531984" y="2316601"/>
          <a:ext cx="1654081" cy="9924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Nursing diagnosis?</a:t>
          </a:r>
          <a:endParaRPr lang="en-US" sz="2100" kern="1200" dirty="0"/>
        </a:p>
      </dsp:txBody>
      <dsp:txXfrm>
        <a:off x="1531984" y="2316601"/>
        <a:ext cx="1654081" cy="992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4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51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352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597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25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669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368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748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67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11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761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40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60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75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2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86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40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5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ecns.2010.05.005" TargetMode="External"/><Relationship Id="rId2" Type="http://schemas.openxmlformats.org/officeDocument/2006/relationships/hyperlink" Target="http://dx.doi.org/10.1016/j.nedt.2011.10.01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016/j.nedt.2013.04.025" TargetMode="External"/><Relationship Id="rId2" Type="http://schemas.openxmlformats.org/officeDocument/2006/relationships/hyperlink" Target="http://dx.doi.org/10.1016/j.nedt.2011.01.00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053/j.nainr.2009.03.00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Evidence Based Education Practice in Simulation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Ann E Bancroft, BSN 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9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 and Post </a:t>
            </a:r>
            <a:r>
              <a:rPr lang="en-US" dirty="0" smtClean="0"/>
              <a:t>testing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2872581"/>
            <a:ext cx="2381250" cy="268605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Statistical tracking </a:t>
            </a:r>
          </a:p>
          <a:p>
            <a:r>
              <a:rPr lang="en-US" dirty="0" smtClean="0"/>
              <a:t>Reflective for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597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Remediation</a:t>
            </a:r>
          </a:p>
          <a:p>
            <a:r>
              <a:rPr lang="en-US" dirty="0" smtClean="0"/>
              <a:t>Addressing missing links</a:t>
            </a:r>
          </a:p>
          <a:p>
            <a:r>
              <a:rPr lang="en-US" dirty="0" smtClean="0"/>
              <a:t>Rebuilding confidence</a:t>
            </a:r>
          </a:p>
          <a:p>
            <a:r>
              <a:rPr lang="en-US" dirty="0" smtClean="0"/>
              <a:t>Student evaluation</a:t>
            </a:r>
          </a:p>
          <a:p>
            <a:r>
              <a:rPr lang="en-US" dirty="0" smtClean="0"/>
              <a:t>Student evaluation of the simulation experience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453" y="2560320"/>
            <a:ext cx="4475079" cy="2968469"/>
          </a:xfrm>
        </p:spPr>
      </p:pic>
    </p:spTree>
    <p:extLst>
      <p:ext uri="{BB962C8B-B14F-4D97-AF65-F5344CB8AC3E}">
        <p14:creationId xmlns:p14="http://schemas.microsoft.com/office/powerpoint/2010/main" val="379044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63" y="2557463"/>
            <a:ext cx="8173453" cy="3317875"/>
          </a:xfrm>
        </p:spPr>
      </p:pic>
    </p:spTree>
    <p:extLst>
      <p:ext uri="{BB962C8B-B14F-4D97-AF65-F5344CB8AC3E}">
        <p14:creationId xmlns:p14="http://schemas.microsoft.com/office/powerpoint/2010/main" val="1678043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Bland, A. J., Topping, A., &amp; Wood, B., ( 2011). A concept analysis of simulation as a learning strategy in </a:t>
            </a:r>
            <a:r>
              <a:rPr lang="en-US" dirty="0" smtClean="0"/>
              <a:t>the </a:t>
            </a:r>
            <a:r>
              <a:rPr lang="en-US" dirty="0"/>
              <a:t>education of undergraduate nursing students. </a:t>
            </a:r>
            <a:r>
              <a:rPr lang="en-US" i="1" dirty="0"/>
              <a:t>Nurse Education Today, 31</a:t>
            </a:r>
            <a:r>
              <a:rPr lang="en-US" dirty="0"/>
              <a:t>(7). 664-670.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://dx.doi.org/10.1016/j.nedt.2011.10.013</a:t>
            </a:r>
            <a:endParaRPr lang="en-US" dirty="0" smtClean="0"/>
          </a:p>
          <a:p>
            <a:r>
              <a:rPr lang="en-US" dirty="0" smtClean="0"/>
              <a:t>Blum</a:t>
            </a:r>
            <a:r>
              <a:rPr lang="en-US" dirty="0"/>
              <a:t>, C. A., </a:t>
            </a:r>
            <a:r>
              <a:rPr lang="en-US" dirty="0" err="1"/>
              <a:t>Borglund</a:t>
            </a:r>
            <a:r>
              <a:rPr lang="en-US" dirty="0"/>
              <a:t>, S., &amp; Parcells, D. (2010). High-fidelity nursing simulation: Impact on student </a:t>
            </a:r>
            <a:r>
              <a:rPr lang="en-US" dirty="0" smtClean="0"/>
              <a:t>self-confidence </a:t>
            </a:r>
            <a:r>
              <a:rPr lang="en-US" dirty="0"/>
              <a:t>and clinical confidence. </a:t>
            </a:r>
            <a:r>
              <a:rPr lang="en-US" i="1" dirty="0"/>
              <a:t>International Journal of Nursing Scholarship, 7</a:t>
            </a:r>
            <a:r>
              <a:rPr lang="en-US" dirty="0"/>
              <a:t>(1). 2-14. </a:t>
            </a:r>
            <a:r>
              <a:rPr lang="en-US" dirty="0" smtClean="0"/>
              <a:t>doi:10.2202/1548-923X.2035</a:t>
            </a:r>
            <a:endParaRPr lang="en-US" dirty="0"/>
          </a:p>
          <a:p>
            <a:r>
              <a:rPr lang="en-US" dirty="0"/>
              <a:t>Davis A. &amp; Kimble L. (2011). Human patient simulation evaluation rubrics for nursing </a:t>
            </a:r>
            <a:r>
              <a:rPr lang="en-US" dirty="0" smtClean="0"/>
              <a:t>education</a:t>
            </a:r>
            <a:r>
              <a:rPr lang="en-US" dirty="0"/>
              <a:t>: Measuring the essentials of Baccalaureate education for professional nursing </a:t>
            </a:r>
            <a:r>
              <a:rPr lang="en-US" dirty="0" smtClean="0"/>
              <a:t>practice</a:t>
            </a:r>
            <a:r>
              <a:rPr lang="en-US" dirty="0"/>
              <a:t>. </a:t>
            </a:r>
            <a:r>
              <a:rPr lang="en-US" i="1" dirty="0"/>
              <a:t>Journal of Nursing Education. 50</a:t>
            </a:r>
            <a:r>
              <a:rPr lang="en-US" dirty="0"/>
              <a:t>(11), 605-611.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 smtClean="0"/>
              <a:t>10.3928/01484834-20110715-01</a:t>
            </a:r>
            <a:endParaRPr lang="en-US" dirty="0"/>
          </a:p>
          <a:p>
            <a:r>
              <a:rPr lang="en-US" dirty="0" err="1"/>
              <a:t>Eggenberger</a:t>
            </a:r>
            <a:r>
              <a:rPr lang="en-US" dirty="0"/>
              <a:t>, S., &amp; Regan, M. (2010). Expanding simulation to teach family nursing. </a:t>
            </a:r>
            <a:r>
              <a:rPr lang="en-US" i="1" dirty="0" smtClean="0"/>
              <a:t>Journal </a:t>
            </a:r>
            <a:r>
              <a:rPr lang="en-US" i="1" dirty="0"/>
              <a:t>of Nursing Education, 49</a:t>
            </a:r>
            <a:r>
              <a:rPr lang="en-US" dirty="0"/>
              <a:t>(10), 550-558. </a:t>
            </a:r>
            <a:r>
              <a:rPr lang="en-US" dirty="0" smtClean="0"/>
              <a:t>doi:10.3928/01484834-20100630-01</a:t>
            </a:r>
            <a:endParaRPr lang="en-US" dirty="0"/>
          </a:p>
          <a:p>
            <a:r>
              <a:rPr lang="en-US" dirty="0"/>
              <a:t>Franklin, A. E., Burns, P., &amp; Lee, C. S. (2014). Psychometric testing on the NLN Student </a:t>
            </a:r>
            <a:r>
              <a:rPr lang="en-US" dirty="0" smtClean="0"/>
              <a:t>Satisfaction </a:t>
            </a:r>
            <a:r>
              <a:rPr lang="en-US" dirty="0"/>
              <a:t>and Self-Confidence in Learning, Simulation Design Scale, and </a:t>
            </a:r>
            <a:r>
              <a:rPr lang="en-US" dirty="0" smtClean="0"/>
              <a:t>Educational </a:t>
            </a:r>
            <a:r>
              <a:rPr lang="en-US" dirty="0"/>
              <a:t>Practices Questionnaire using a sample of pre-licensure novice </a:t>
            </a:r>
            <a:r>
              <a:rPr lang="en-US" dirty="0" smtClean="0"/>
              <a:t>nurses</a:t>
            </a:r>
            <a:r>
              <a:rPr lang="en-US" dirty="0"/>
              <a:t>. </a:t>
            </a:r>
            <a:r>
              <a:rPr lang="en-US" i="1" dirty="0"/>
              <a:t>Nurse Education Today, 34</a:t>
            </a:r>
            <a:r>
              <a:rPr lang="en-US" dirty="0"/>
              <a:t>(10), 1298–1304. </a:t>
            </a:r>
            <a:r>
              <a:rPr lang="en-US" dirty="0" smtClean="0"/>
              <a:t>http</a:t>
            </a:r>
            <a:r>
              <a:rPr lang="en-US" dirty="0"/>
              <a:t>://doi.org/10.1016/j.nedt.2014.06.011</a:t>
            </a:r>
          </a:p>
          <a:p>
            <a:r>
              <a:rPr lang="en-US" dirty="0" err="1"/>
              <a:t>Guhde</a:t>
            </a:r>
            <a:r>
              <a:rPr lang="en-US" dirty="0"/>
              <a:t>, J. (2011). Nursing students' perceptions of the effect on critical thinking, assessment, and </a:t>
            </a:r>
            <a:r>
              <a:rPr lang="en-US" dirty="0" smtClean="0"/>
              <a:t>learner </a:t>
            </a:r>
            <a:r>
              <a:rPr lang="en-US" dirty="0"/>
              <a:t>satisfaction in simple versus complex high- fidelity simulation scenarios. </a:t>
            </a:r>
            <a:r>
              <a:rPr lang="en-US" i="1" dirty="0"/>
              <a:t>Journal </a:t>
            </a:r>
            <a:r>
              <a:rPr lang="en-US" i="1" dirty="0" smtClean="0"/>
              <a:t>of </a:t>
            </a:r>
            <a:r>
              <a:rPr lang="en-US" i="1" dirty="0"/>
              <a:t>Nursing Education, 50</a:t>
            </a:r>
            <a:r>
              <a:rPr lang="en-US" dirty="0"/>
              <a:t>(2), 73-78. doi:10.3928/01484834-20101130-03</a:t>
            </a:r>
          </a:p>
          <a:p>
            <a:r>
              <a:rPr lang="en-US" dirty="0" err="1"/>
              <a:t>Koriat</a:t>
            </a:r>
            <a:r>
              <a:rPr lang="en-US" dirty="0"/>
              <a:t>, A. (2012). The self-consistency model of subjective confidence. </a:t>
            </a:r>
            <a:r>
              <a:rPr lang="en-US" i="1" dirty="0"/>
              <a:t>Psychological </a:t>
            </a:r>
            <a:r>
              <a:rPr lang="en-US" i="1" dirty="0" smtClean="0"/>
              <a:t>Review</a:t>
            </a:r>
            <a:r>
              <a:rPr lang="en-US" i="1" dirty="0"/>
              <a:t>, 119</a:t>
            </a:r>
            <a:r>
              <a:rPr lang="en-US" dirty="0"/>
              <a:t>(1), 80–113. http://doi.org/http://dx.doi.org/10.1037/a0025648</a:t>
            </a:r>
          </a:p>
          <a:p>
            <a:r>
              <a:rPr lang="en-US" smtClean="0"/>
              <a:t>Lapkin</a:t>
            </a:r>
            <a:r>
              <a:rPr lang="en-US" dirty="0"/>
              <a:t>, S., </a:t>
            </a:r>
            <a:r>
              <a:rPr lang="en-US" dirty="0" err="1"/>
              <a:t>Levett</a:t>
            </a:r>
            <a:r>
              <a:rPr lang="en-US" dirty="0"/>
              <a:t>-Jones, T., </a:t>
            </a:r>
            <a:r>
              <a:rPr lang="en-US" dirty="0" err="1"/>
              <a:t>Bellchambers</a:t>
            </a:r>
            <a:r>
              <a:rPr lang="en-US" dirty="0"/>
              <a:t>, H., &amp;  Fernandez, R. (2010). Effectiveness of patient simulation manikins in teaching clinical reasoning skills to undergraduate nursing students: A systematic review. </a:t>
            </a:r>
            <a:r>
              <a:rPr lang="en-US" i="1" dirty="0"/>
              <a:t>Clinical Simulation in Nursing 6</a:t>
            </a:r>
            <a:r>
              <a:rPr lang="en-US" dirty="0"/>
              <a:t>(6), 207-222. Retrieved from </a:t>
            </a:r>
            <a:r>
              <a:rPr lang="en-US" dirty="0">
                <a:hlinkClick r:id="rId3"/>
              </a:rPr>
              <a:t>http://dx.doi.org/10.1016/j.ecns.2010.05.005</a:t>
            </a:r>
            <a:endParaRPr lang="en-US" dirty="0"/>
          </a:p>
          <a:p>
            <a:r>
              <a:rPr lang="en-US" dirty="0" err="1"/>
              <a:t>Levett</a:t>
            </a:r>
            <a:r>
              <a:rPr lang="en-US" dirty="0"/>
              <a:t>-Jones, T., McCoy, M., </a:t>
            </a:r>
            <a:r>
              <a:rPr lang="en-US" dirty="0" err="1"/>
              <a:t>Lapkin</a:t>
            </a:r>
            <a:r>
              <a:rPr lang="en-US" dirty="0"/>
              <a:t>, S., Noble, D., Hoffman, K., Dempsey, J., … Roche, J. (2011). The development and psychometric testing of the Satisfaction with Simulation Experience Scale. Nurse Education Today, 31(7), 705–710. http://doi.org/10.1016/j.nedt.2011.01.004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686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err="1" smtClean="0"/>
              <a:t>Levett</a:t>
            </a:r>
            <a:r>
              <a:rPr lang="en-US" dirty="0" smtClean="0"/>
              <a:t>-Jones</a:t>
            </a:r>
            <a:r>
              <a:rPr lang="en-US" dirty="0"/>
              <a:t>, T., &amp; </a:t>
            </a:r>
            <a:r>
              <a:rPr lang="en-US" dirty="0" err="1"/>
              <a:t>Lapkin</a:t>
            </a:r>
            <a:r>
              <a:rPr lang="en-US" dirty="0"/>
              <a:t>, S. (2014). A systematic review of the effectiveness of simulation debriefing in health professional education. </a:t>
            </a:r>
            <a:r>
              <a:rPr lang="en-US" i="1" dirty="0"/>
              <a:t>Nurse Education Today</a:t>
            </a:r>
            <a:r>
              <a:rPr lang="en-US" dirty="0"/>
              <a:t>, </a:t>
            </a:r>
            <a:r>
              <a:rPr lang="en-US" i="1" dirty="0"/>
              <a:t>34</a:t>
            </a:r>
            <a:r>
              <a:rPr lang="en-US" dirty="0"/>
              <a:t>(6), e58–e63. http://</a:t>
            </a:r>
            <a:r>
              <a:rPr lang="en-US" dirty="0" smtClean="0"/>
              <a:t>doi.org/10.1016/j.nedt.2013.09.020</a:t>
            </a:r>
          </a:p>
          <a:p>
            <a:r>
              <a:rPr lang="en-US" dirty="0" err="1" smtClean="0"/>
              <a:t>Mariani</a:t>
            </a:r>
            <a:r>
              <a:rPr lang="en-US" dirty="0" smtClean="0"/>
              <a:t> </a:t>
            </a:r>
            <a:r>
              <a:rPr lang="en-US" dirty="0"/>
              <a:t>B., Cantrell M., </a:t>
            </a:r>
            <a:r>
              <a:rPr lang="en-US" dirty="0" err="1"/>
              <a:t>Meakim</a:t>
            </a:r>
            <a:r>
              <a:rPr lang="en-US" dirty="0"/>
              <a:t> C., Jenkinson A. (2015). Improving students’ safety practice </a:t>
            </a:r>
            <a:r>
              <a:rPr lang="en-US" dirty="0" smtClean="0"/>
              <a:t>behaviors </a:t>
            </a:r>
            <a:r>
              <a:rPr lang="en-US" dirty="0"/>
              <a:t>through a simulation-based learning experience. Journal of Nursing Education. </a:t>
            </a:r>
            <a:r>
              <a:rPr lang="en-US" dirty="0" smtClean="0"/>
              <a:t>54(3</a:t>
            </a:r>
            <a:r>
              <a:rPr lang="en-US" dirty="0"/>
              <a:t>). S35-S38. </a:t>
            </a:r>
            <a:r>
              <a:rPr lang="en-US" dirty="0" err="1"/>
              <a:t>doi</a:t>
            </a:r>
            <a:r>
              <a:rPr lang="en-US" dirty="0"/>
              <a:t>: 10.3928/01484834-20150218-05</a:t>
            </a:r>
          </a:p>
          <a:p>
            <a:r>
              <a:rPr lang="en-US" dirty="0" err="1"/>
              <a:t>McGarry</a:t>
            </a:r>
            <a:r>
              <a:rPr lang="en-US" dirty="0"/>
              <a:t>, D., </a:t>
            </a:r>
            <a:r>
              <a:rPr lang="en-US" dirty="0" err="1"/>
              <a:t>Cashin</a:t>
            </a:r>
            <a:r>
              <a:rPr lang="en-US" dirty="0"/>
              <a:t>, A., &amp; Fowler, C. (2011). “Coming ready or not” high fidelity human patient </a:t>
            </a:r>
            <a:r>
              <a:rPr lang="en-US" dirty="0" smtClean="0"/>
              <a:t>simulation </a:t>
            </a:r>
            <a:r>
              <a:rPr lang="en-US" dirty="0"/>
              <a:t>in child and adolescent psychiatric nursing education: Diffusion of Innovation. </a:t>
            </a:r>
            <a:r>
              <a:rPr lang="en-US" i="1" dirty="0"/>
              <a:t>Nurse </a:t>
            </a:r>
            <a:r>
              <a:rPr lang="en-US" i="1" dirty="0" smtClean="0"/>
              <a:t>Education </a:t>
            </a:r>
            <a:r>
              <a:rPr lang="en-US" i="1" dirty="0"/>
              <a:t>Today, 31</a:t>
            </a:r>
            <a:r>
              <a:rPr lang="en-US" dirty="0"/>
              <a:t>, (7). 655-659. </a:t>
            </a:r>
            <a:r>
              <a:rPr lang="en-US" dirty="0">
                <a:hlinkClick r:id="rId2"/>
              </a:rPr>
              <a:t>http://dx.doi.org/10.1016/j.nedt.2011.01.002</a:t>
            </a:r>
            <a:endParaRPr lang="en-US" dirty="0" smtClean="0"/>
          </a:p>
          <a:p>
            <a:r>
              <a:rPr lang="en-US" dirty="0"/>
              <a:t>Robinson, B. K., &amp; </a:t>
            </a:r>
            <a:r>
              <a:rPr lang="en-US" dirty="0" err="1"/>
              <a:t>Dearmon</a:t>
            </a:r>
            <a:r>
              <a:rPr lang="en-US" dirty="0"/>
              <a:t>, V. (2013). Evidence-Based Nursing Education: Effective Use of Instructional Design and Simulated Learning Environments to Enhance Knowledge Transfer in Undergraduate Nursing Students. </a:t>
            </a:r>
            <a:r>
              <a:rPr lang="en-US" i="1" dirty="0"/>
              <a:t>Journal of Professional Nursing</a:t>
            </a:r>
            <a:r>
              <a:rPr lang="en-US" dirty="0"/>
              <a:t>, </a:t>
            </a:r>
            <a:r>
              <a:rPr lang="en-US" i="1" dirty="0"/>
              <a:t>29</a:t>
            </a:r>
            <a:r>
              <a:rPr lang="en-US" dirty="0"/>
              <a:t>(4), 203–209. http://</a:t>
            </a:r>
            <a:r>
              <a:rPr lang="en-US" dirty="0" smtClean="0"/>
              <a:t>doi.org/10.1016/j.profnurs.2012.04.022</a:t>
            </a:r>
          </a:p>
          <a:p>
            <a:r>
              <a:rPr lang="en-US" dirty="0" err="1" smtClean="0"/>
              <a:t>Schlairet</a:t>
            </a:r>
            <a:r>
              <a:rPr lang="en-US" dirty="0" smtClean="0"/>
              <a:t> </a:t>
            </a:r>
            <a:r>
              <a:rPr lang="en-US" dirty="0"/>
              <a:t>M., </a:t>
            </a:r>
            <a:r>
              <a:rPr lang="en-US" dirty="0" err="1"/>
              <a:t>Schlairet</a:t>
            </a:r>
            <a:r>
              <a:rPr lang="en-US" dirty="0"/>
              <a:t> T., </a:t>
            </a:r>
            <a:r>
              <a:rPr lang="en-US" dirty="0" err="1"/>
              <a:t>Sauls</a:t>
            </a:r>
            <a:r>
              <a:rPr lang="en-US" dirty="0"/>
              <a:t> D., Bellflowers L. (2015). Cognitive load, emotion, and </a:t>
            </a:r>
            <a:r>
              <a:rPr lang="en-US" dirty="0" smtClean="0"/>
              <a:t>performance </a:t>
            </a:r>
            <a:r>
              <a:rPr lang="en-US" dirty="0"/>
              <a:t>in high-fidelity simulation among beginning nursing students: A </a:t>
            </a:r>
            <a:r>
              <a:rPr lang="en-US" dirty="0" smtClean="0"/>
              <a:t>pilot </a:t>
            </a:r>
            <a:r>
              <a:rPr lang="en-US" dirty="0"/>
              <a:t>study. </a:t>
            </a:r>
            <a:r>
              <a:rPr lang="en-US" i="1" dirty="0"/>
              <a:t>Journal of Nursing Education.</a:t>
            </a:r>
            <a:r>
              <a:rPr lang="en-US" dirty="0"/>
              <a:t> </a:t>
            </a:r>
            <a:r>
              <a:rPr lang="en-US" i="1" dirty="0"/>
              <a:t>54</a:t>
            </a:r>
            <a:r>
              <a:rPr lang="en-US" dirty="0"/>
              <a:t>(3). S5-S11.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 smtClean="0"/>
              <a:t>10.3928/01484834-20150218-10</a:t>
            </a:r>
            <a:endParaRPr lang="en-US" dirty="0"/>
          </a:p>
          <a:p>
            <a:r>
              <a:rPr lang="en-US" dirty="0"/>
              <a:t>Shin H., Shim K., Lee Y., Quinn L. (2014). Validation of a new assessment tool for a pediatric nursing </a:t>
            </a:r>
            <a:r>
              <a:rPr lang="en-US" dirty="0" smtClean="0"/>
              <a:t>simulation </a:t>
            </a:r>
            <a:r>
              <a:rPr lang="en-US" dirty="0"/>
              <a:t>module. </a:t>
            </a:r>
            <a:r>
              <a:rPr lang="en-US" i="1" dirty="0"/>
              <a:t>Journal of Nursing Education. 53</a:t>
            </a:r>
            <a:r>
              <a:rPr lang="en-US" dirty="0"/>
              <a:t>(11). 623-629. </a:t>
            </a:r>
            <a:r>
              <a:rPr lang="en-US" dirty="0" err="1"/>
              <a:t>doi</a:t>
            </a:r>
            <a:r>
              <a:rPr lang="en-US" dirty="0"/>
              <a:t>: </a:t>
            </a:r>
            <a:r>
              <a:rPr lang="en-US" dirty="0" smtClean="0"/>
              <a:t>10.3928/01484834-20141023-04</a:t>
            </a:r>
            <a:endParaRPr lang="en-US" dirty="0"/>
          </a:p>
          <a:p>
            <a:r>
              <a:rPr lang="en-US" dirty="0"/>
              <a:t>Steven, A., Magnusson, C., Smith, P., &amp; Pearson, P. H. (2014). Patient safety in nursing </a:t>
            </a:r>
            <a:r>
              <a:rPr lang="en-US" dirty="0" smtClean="0"/>
              <a:t>education</a:t>
            </a:r>
            <a:r>
              <a:rPr lang="en-US" dirty="0"/>
              <a:t>: Contexts, tensions and feeling safe to learn. </a:t>
            </a:r>
            <a:r>
              <a:rPr lang="en-US" i="1" dirty="0"/>
              <a:t>Nurse Education Today, 34</a:t>
            </a:r>
            <a:r>
              <a:rPr lang="en-US" dirty="0"/>
              <a:t>(2), </a:t>
            </a:r>
            <a:r>
              <a:rPr lang="en-US" dirty="0" smtClean="0"/>
              <a:t>277–284</a:t>
            </a:r>
            <a:r>
              <a:rPr lang="en-US" dirty="0"/>
              <a:t>.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doi.org/10.1016/j.nedt.2013.04.025</a:t>
            </a:r>
            <a:endParaRPr lang="en-US" dirty="0" smtClean="0"/>
          </a:p>
          <a:p>
            <a:r>
              <a:rPr lang="en-US" dirty="0"/>
              <a:t>Sullivan-Mann, J., </a:t>
            </a:r>
            <a:r>
              <a:rPr lang="en-US" dirty="0" err="1"/>
              <a:t>Perron</a:t>
            </a:r>
            <a:r>
              <a:rPr lang="en-US" dirty="0"/>
              <a:t>, C. A., &amp; </a:t>
            </a:r>
            <a:r>
              <a:rPr lang="en-US" dirty="0" err="1"/>
              <a:t>Fellner</a:t>
            </a:r>
            <a:r>
              <a:rPr lang="en-US" dirty="0"/>
              <a:t>, A. N. (2009). The effects of simulation on nursing students’ </a:t>
            </a:r>
            <a:r>
              <a:rPr lang="en-US" dirty="0" smtClean="0"/>
              <a:t>critical </a:t>
            </a:r>
            <a:r>
              <a:rPr lang="en-US" dirty="0"/>
              <a:t>thinking: A quantitative study. </a:t>
            </a:r>
            <a:r>
              <a:rPr lang="en-US" i="1" dirty="0"/>
              <a:t>Newborn &amp; Infant Nursing Reviews, 9</a:t>
            </a:r>
            <a:r>
              <a:rPr lang="en-US" dirty="0"/>
              <a:t>(2).  111-116. </a:t>
            </a:r>
            <a:r>
              <a:rPr lang="en-US" dirty="0" smtClean="0"/>
              <a:t>Retrieved </a:t>
            </a:r>
            <a:r>
              <a:rPr lang="en-US" dirty="0"/>
              <a:t>from </a:t>
            </a:r>
            <a:r>
              <a:rPr lang="en-US" dirty="0">
                <a:hlinkClick r:id="rId4"/>
              </a:rPr>
              <a:t>http://dx.doi.org/10.1053/j.nainr.2009.03.003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6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Things First…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2000" dirty="0" smtClean="0">
                <a:solidFill>
                  <a:schemeClr val="tx1"/>
                </a:solidFill>
              </a:rPr>
              <a:t>THANK YOU</a:t>
            </a:r>
            <a:endParaRPr lang="en-US" sz="1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5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91667E-6 4.81481E-6 L 2.91667E-6 -0.07223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 Simulation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Prep of the student</a:t>
            </a:r>
          </a:p>
          <a:p>
            <a:r>
              <a:rPr lang="en-US" dirty="0" smtClean="0"/>
              <a:t>Initiation into the simulation</a:t>
            </a:r>
          </a:p>
          <a:p>
            <a:r>
              <a:rPr lang="en-US" dirty="0" smtClean="0"/>
              <a:t>Instructor </a:t>
            </a:r>
            <a:r>
              <a:rPr lang="en-US" dirty="0"/>
              <a:t>involvement</a:t>
            </a:r>
          </a:p>
          <a:p>
            <a:r>
              <a:rPr lang="en-US" dirty="0"/>
              <a:t>Length of simulation</a:t>
            </a:r>
          </a:p>
          <a:p>
            <a:r>
              <a:rPr lang="en-US" dirty="0"/>
              <a:t>Is the sim repeated or evolving?</a:t>
            </a:r>
          </a:p>
          <a:p>
            <a:r>
              <a:rPr lang="en-US" dirty="0"/>
              <a:t>Debriefing</a:t>
            </a:r>
          </a:p>
          <a:p>
            <a:r>
              <a:rPr lang="en-US" dirty="0"/>
              <a:t>Pre and Post testing</a:t>
            </a:r>
          </a:p>
          <a:p>
            <a:r>
              <a:rPr lang="en-US" dirty="0"/>
              <a:t>Follow up?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332" y="2560638"/>
            <a:ext cx="2240835" cy="3309937"/>
          </a:xfrm>
        </p:spPr>
      </p:pic>
    </p:spTree>
    <p:extLst>
      <p:ext uri="{BB962C8B-B14F-4D97-AF65-F5344CB8AC3E}">
        <p14:creationId xmlns:p14="http://schemas.microsoft.com/office/powerpoint/2010/main" val="220364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preparation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927" y="2560320"/>
            <a:ext cx="2468717" cy="240776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Ticket to ride</a:t>
            </a:r>
          </a:p>
          <a:p>
            <a:pPr lvl="1"/>
            <a:r>
              <a:rPr lang="en-US" dirty="0"/>
              <a:t>Scenario</a:t>
            </a:r>
          </a:p>
          <a:p>
            <a:pPr lvl="1"/>
            <a:r>
              <a:rPr lang="en-US" dirty="0"/>
              <a:t>Disease/conditions</a:t>
            </a:r>
          </a:p>
          <a:p>
            <a:pPr lvl="1"/>
            <a:r>
              <a:rPr lang="en-US" dirty="0"/>
              <a:t>Nursing diagnosis</a:t>
            </a:r>
          </a:p>
          <a:p>
            <a:pPr lvl="1"/>
            <a:r>
              <a:rPr lang="en-US" dirty="0"/>
              <a:t>Medications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2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Initiation into the </a:t>
            </a:r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Review of preparation work</a:t>
            </a:r>
          </a:p>
          <a:p>
            <a:r>
              <a:rPr lang="en-US" dirty="0" smtClean="0"/>
              <a:t>Faculty explaining set up</a:t>
            </a:r>
          </a:p>
          <a:p>
            <a:r>
              <a:rPr lang="en-US" dirty="0" smtClean="0"/>
              <a:t>Chart review</a:t>
            </a:r>
          </a:p>
          <a:p>
            <a:r>
              <a:rPr lang="en-US" dirty="0" smtClean="0"/>
              <a:t>Report on patient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90" y="2560638"/>
            <a:ext cx="3152320" cy="3309937"/>
          </a:xfrm>
        </p:spPr>
      </p:pic>
    </p:spTree>
    <p:extLst>
      <p:ext uri="{BB962C8B-B14F-4D97-AF65-F5344CB8AC3E}">
        <p14:creationId xmlns:p14="http://schemas.microsoft.com/office/powerpoint/2010/main" val="92238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Instructor </a:t>
            </a:r>
            <a:r>
              <a:rPr lang="en-US" dirty="0" smtClean="0"/>
              <a:t>involvement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50" y="2615406"/>
            <a:ext cx="2882900" cy="3200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Is the instructor tied to the technology?</a:t>
            </a:r>
          </a:p>
          <a:p>
            <a:r>
              <a:rPr lang="en-US" dirty="0"/>
              <a:t>Is the instructor guiding?</a:t>
            </a:r>
          </a:p>
          <a:p>
            <a:r>
              <a:rPr lang="en-US" dirty="0"/>
              <a:t>Does the instructor allow the scenario to unfold?</a:t>
            </a:r>
          </a:p>
          <a:p>
            <a:r>
              <a:rPr lang="en-US" dirty="0"/>
              <a:t>Is the instructor able to evaluate in the moment?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83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Length of </a:t>
            </a:r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20 minutes for preparation and report</a:t>
            </a:r>
          </a:p>
          <a:p>
            <a:pPr lvl="1"/>
            <a:r>
              <a:rPr lang="en-US" dirty="0" smtClean="0"/>
              <a:t>15 minutes to run simulation #1</a:t>
            </a:r>
          </a:p>
          <a:p>
            <a:pPr lvl="1"/>
            <a:r>
              <a:rPr lang="en-US" dirty="0" smtClean="0"/>
              <a:t>15 minutes to run simulation #2</a:t>
            </a:r>
          </a:p>
          <a:p>
            <a:pPr lvl="1"/>
            <a:r>
              <a:rPr lang="en-US" dirty="0" smtClean="0"/>
              <a:t>30 minutes for debriefing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250" y="2688975"/>
            <a:ext cx="2518276" cy="2455319"/>
          </a:xfrm>
        </p:spPr>
      </p:pic>
    </p:spTree>
    <p:extLst>
      <p:ext uri="{BB962C8B-B14F-4D97-AF65-F5344CB8AC3E}">
        <p14:creationId xmlns:p14="http://schemas.microsoft.com/office/powerpoint/2010/main" val="1269830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 sim repeated or evolving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07" y="2560320"/>
            <a:ext cx="3790948" cy="284321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 the students all start at the same point and progress?</a:t>
            </a:r>
          </a:p>
          <a:p>
            <a:r>
              <a:rPr lang="en-US" dirty="0"/>
              <a:t>Does one group of students begin the scenario, another step in and progress it, and a third come in to finish it?</a:t>
            </a:r>
          </a:p>
          <a:p>
            <a:r>
              <a:rPr lang="en-US" dirty="0"/>
              <a:t>Do the students get to see the same sim repeated?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668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Debriefing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Instructor led?</a:t>
            </a:r>
          </a:p>
          <a:p>
            <a:r>
              <a:rPr lang="en-US" dirty="0" smtClean="0"/>
              <a:t>Student led?</a:t>
            </a:r>
          </a:p>
          <a:p>
            <a:r>
              <a:rPr lang="en-US" dirty="0" smtClean="0"/>
              <a:t>Socratic questioning?</a:t>
            </a:r>
          </a:p>
          <a:p>
            <a:r>
              <a:rPr lang="en-US" dirty="0" smtClean="0"/>
              <a:t>What is the students'’ take away?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9973987"/>
              </p:ext>
            </p:extLst>
          </p:nvPr>
        </p:nvGraphicFramePr>
        <p:xfrm>
          <a:off x="6181725" y="2560638"/>
          <a:ext cx="4718050" cy="330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4314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377</TotalTime>
  <Words>865</Words>
  <Application>Microsoft Office PowerPoint</Application>
  <PresentationFormat>Widescreen</PresentationFormat>
  <Paragraphs>78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Evidence Based Education Practice in Simulation </vt:lpstr>
      <vt:lpstr>First Things First…</vt:lpstr>
      <vt:lpstr>Observing Simulation </vt:lpstr>
      <vt:lpstr>Student preparation</vt:lpstr>
      <vt:lpstr>Initiation into the simulation</vt:lpstr>
      <vt:lpstr>Instructor involvement</vt:lpstr>
      <vt:lpstr>Length of simulation</vt:lpstr>
      <vt:lpstr>Is the sim repeated or evolving?</vt:lpstr>
      <vt:lpstr>Debriefing</vt:lpstr>
      <vt:lpstr>Pre and Post testing</vt:lpstr>
      <vt:lpstr>Follow up</vt:lpstr>
      <vt:lpstr>Conclusion</vt:lpstr>
      <vt:lpstr>References</vt:lpstr>
      <vt:lpstr>References</vt:lpstr>
    </vt:vector>
  </TitlesOfParts>
  <Company>Ferris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 Based Education Practice in Simulation</dc:title>
  <dc:creator>Ann E Bancroft</dc:creator>
  <cp:lastModifiedBy>Ann E Bancroft</cp:lastModifiedBy>
  <cp:revision>18</cp:revision>
  <dcterms:created xsi:type="dcterms:W3CDTF">2015-04-22T20:27:35Z</dcterms:created>
  <dcterms:modified xsi:type="dcterms:W3CDTF">2015-04-23T19:37:54Z</dcterms:modified>
</cp:coreProperties>
</file>