
<file path=[Content_Types].xml><?xml version="1.0" encoding="utf-8"?>
<Types xmlns="http://schemas.openxmlformats.org/package/2006/content-types">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Default Extension="emf" ContentType="image/x-emf"/>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diagrams/layout1.xml" ContentType="application/vnd.openxmlformats-officedocument.drawingml.diagramLayout+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9144000" cy="6858000" type="screen4x3"/>
  <p:notesSz cx="6858000" cy="9144000"/>
  <p:defaultText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4" algn="l" defTabSz="914172" rtl="0" eaLnBrk="1" latinLnBrk="0" hangingPunct="1">
      <a:defRPr sz="1800" kern="1200">
        <a:solidFill>
          <a:schemeClr val="tx1"/>
        </a:solidFill>
        <a:latin typeface="+mn-lt"/>
        <a:ea typeface="+mn-ea"/>
        <a:cs typeface="+mn-cs"/>
      </a:defRPr>
    </a:lvl5pPr>
    <a:lvl6pPr marL="2285430" algn="l" defTabSz="914172" rtl="0" eaLnBrk="1" latinLnBrk="0" hangingPunct="1">
      <a:defRPr sz="1800" kern="1200">
        <a:solidFill>
          <a:schemeClr val="tx1"/>
        </a:solidFill>
        <a:latin typeface="+mn-lt"/>
        <a:ea typeface="+mn-ea"/>
        <a:cs typeface="+mn-cs"/>
      </a:defRPr>
    </a:lvl6pPr>
    <a:lvl7pPr marL="2742516" algn="l" defTabSz="914172" rtl="0" eaLnBrk="1" latinLnBrk="0" hangingPunct="1">
      <a:defRPr sz="1800" kern="1200">
        <a:solidFill>
          <a:schemeClr val="tx1"/>
        </a:solidFill>
        <a:latin typeface="+mn-lt"/>
        <a:ea typeface="+mn-ea"/>
        <a:cs typeface="+mn-cs"/>
      </a:defRPr>
    </a:lvl7pPr>
    <a:lvl8pPr marL="3199602" algn="l" defTabSz="914172" rtl="0" eaLnBrk="1" latinLnBrk="0" hangingPunct="1">
      <a:defRPr sz="1800" kern="1200">
        <a:solidFill>
          <a:schemeClr val="tx1"/>
        </a:solidFill>
        <a:latin typeface="+mn-lt"/>
        <a:ea typeface="+mn-ea"/>
        <a:cs typeface="+mn-cs"/>
      </a:defRPr>
    </a:lvl8pPr>
    <a:lvl9pPr marL="3656688" algn="l" defTabSz="91417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7" autoAdjust="0"/>
  </p:normalViewPr>
  <p:slideViewPr>
    <p:cSldViewPr>
      <p:cViewPr>
        <p:scale>
          <a:sx n="90" d="100"/>
          <a:sy n="90" d="100"/>
        </p:scale>
        <p:origin x="-816" y="36"/>
      </p:cViewPr>
      <p:guideLst>
        <p:guide orient="horz" pos="2160"/>
        <p:guide pos="2880"/>
      </p:guideLst>
    </p:cSldViewPr>
  </p:slideViewPr>
  <p:notesTextViewPr>
    <p:cViewPr>
      <p:scale>
        <a:sx n="1" d="1"/>
        <a:sy n="1" d="1"/>
      </p:scale>
      <p:origin x="0" y="72"/>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82241-C19B-4E7A-8B1B-303C31595052}" type="doc">
      <dgm:prSet loTypeId="urn:microsoft.com/office/officeart/2009/layout/CircleArrowProcess" loCatId="process" qsTypeId="urn:microsoft.com/office/officeart/2005/8/quickstyle/simple4" qsCatId="simple" csTypeId="urn:microsoft.com/office/officeart/2005/8/colors/accent6_4" csCatId="accent6" phldr="1"/>
      <dgm:spPr/>
      <dgm:t>
        <a:bodyPr/>
        <a:lstStyle/>
        <a:p>
          <a:endParaRPr lang="en-US"/>
        </a:p>
      </dgm:t>
    </dgm:pt>
    <dgm:pt modelId="{25C0BCA2-6BEA-44EB-B89E-3EBAB42A5C7C}">
      <dgm:prSet phldrT="[Text]" custT="1"/>
      <dgm:spPr/>
      <dgm:t>
        <a:bodyPr/>
        <a:lstStyle/>
        <a:p>
          <a:r>
            <a:rPr lang="en-US" sz="1400" dirty="0" smtClean="0"/>
            <a:t>Community</a:t>
          </a:r>
          <a:endParaRPr lang="en-US" sz="1400" dirty="0"/>
        </a:p>
      </dgm:t>
    </dgm:pt>
    <dgm:pt modelId="{E4A2B958-8AC2-4A8E-B0A4-859FDFCCA055}" type="parTrans" cxnId="{1EC67FA2-D0E8-4DA0-AA8D-BBC8532FCCAA}">
      <dgm:prSet/>
      <dgm:spPr/>
      <dgm:t>
        <a:bodyPr/>
        <a:lstStyle/>
        <a:p>
          <a:endParaRPr lang="en-US"/>
        </a:p>
      </dgm:t>
    </dgm:pt>
    <dgm:pt modelId="{535F6847-0464-4562-9A07-4F3F35962E6B}" type="sibTrans" cxnId="{1EC67FA2-D0E8-4DA0-AA8D-BBC8532FCCAA}">
      <dgm:prSet/>
      <dgm:spPr/>
      <dgm:t>
        <a:bodyPr/>
        <a:lstStyle/>
        <a:p>
          <a:endParaRPr lang="en-US"/>
        </a:p>
      </dgm:t>
    </dgm:pt>
    <dgm:pt modelId="{3370BFFE-A766-453D-9FFB-783BA36F2638}">
      <dgm:prSet phldrT="[Text]" custT="1"/>
      <dgm:spPr/>
      <dgm:t>
        <a:bodyPr/>
        <a:lstStyle/>
        <a:p>
          <a:r>
            <a:rPr lang="en-US" sz="1400" dirty="0" smtClean="0"/>
            <a:t>Acute Care</a:t>
          </a:r>
          <a:endParaRPr lang="en-US" sz="1400" dirty="0"/>
        </a:p>
      </dgm:t>
    </dgm:pt>
    <dgm:pt modelId="{0F7DC00C-D878-4D66-B2BA-33D323B1A93C}" type="parTrans" cxnId="{21576E2D-27F9-4B24-8077-641C264B3F0A}">
      <dgm:prSet/>
      <dgm:spPr/>
      <dgm:t>
        <a:bodyPr/>
        <a:lstStyle/>
        <a:p>
          <a:endParaRPr lang="en-US"/>
        </a:p>
      </dgm:t>
    </dgm:pt>
    <dgm:pt modelId="{5D6509B3-9A5A-4A64-A3C9-3DAD3B5BE8A3}" type="sibTrans" cxnId="{21576E2D-27F9-4B24-8077-641C264B3F0A}">
      <dgm:prSet/>
      <dgm:spPr/>
      <dgm:t>
        <a:bodyPr/>
        <a:lstStyle/>
        <a:p>
          <a:endParaRPr lang="en-US"/>
        </a:p>
      </dgm:t>
    </dgm:pt>
    <dgm:pt modelId="{8531A49E-386B-4D01-A6FD-2ED532FD8384}">
      <dgm:prSet phldrT="[Text]"/>
      <dgm:spPr/>
      <dgm:t>
        <a:bodyPr/>
        <a:lstStyle/>
        <a:p>
          <a:r>
            <a:rPr lang="en-US" dirty="0" smtClean="0"/>
            <a:t>Community Care</a:t>
          </a:r>
          <a:endParaRPr lang="en-US" dirty="0"/>
        </a:p>
      </dgm:t>
    </dgm:pt>
    <dgm:pt modelId="{B997FD8C-F61D-475C-BA6C-D439C64DA5BE}" type="parTrans" cxnId="{7F4FDCB9-D95B-4E89-84BD-36DB4DF82BC0}">
      <dgm:prSet/>
      <dgm:spPr/>
      <dgm:t>
        <a:bodyPr/>
        <a:lstStyle/>
        <a:p>
          <a:endParaRPr lang="en-US"/>
        </a:p>
      </dgm:t>
    </dgm:pt>
    <dgm:pt modelId="{62FC2B7A-6500-4FE5-B7C1-C54CB4716CCE}" type="sibTrans" cxnId="{7F4FDCB9-D95B-4E89-84BD-36DB4DF82BC0}">
      <dgm:prSet/>
      <dgm:spPr/>
      <dgm:t>
        <a:bodyPr/>
        <a:lstStyle/>
        <a:p>
          <a:endParaRPr lang="en-US"/>
        </a:p>
      </dgm:t>
    </dgm:pt>
    <dgm:pt modelId="{B6F3915A-C722-41F6-8136-7A6D61201468}">
      <dgm:prSet custT="1"/>
      <dgm:spPr/>
      <dgm:t>
        <a:bodyPr/>
        <a:lstStyle/>
        <a:p>
          <a:r>
            <a:rPr lang="en-US" sz="1400" dirty="0" smtClean="0"/>
            <a:t>Simulation</a:t>
          </a:r>
          <a:endParaRPr lang="en-US" sz="1400" dirty="0"/>
        </a:p>
      </dgm:t>
    </dgm:pt>
    <dgm:pt modelId="{1924B7D0-824C-484E-B36C-E86D39ACF4ED}" type="parTrans" cxnId="{DAF802EB-35ED-4E32-9D34-96F0F4D53578}">
      <dgm:prSet/>
      <dgm:spPr/>
      <dgm:t>
        <a:bodyPr/>
        <a:lstStyle/>
        <a:p>
          <a:endParaRPr lang="en-US"/>
        </a:p>
      </dgm:t>
    </dgm:pt>
    <dgm:pt modelId="{52E66576-1AC6-4A83-8374-1C8049C1DF28}" type="sibTrans" cxnId="{DAF802EB-35ED-4E32-9D34-96F0F4D53578}">
      <dgm:prSet/>
      <dgm:spPr/>
      <dgm:t>
        <a:bodyPr/>
        <a:lstStyle/>
        <a:p>
          <a:endParaRPr lang="en-US"/>
        </a:p>
      </dgm:t>
    </dgm:pt>
    <dgm:pt modelId="{20B50EA6-404F-4CC8-8007-D33685CC6058}">
      <dgm:prSet custT="1"/>
      <dgm:spPr/>
      <dgm:t>
        <a:bodyPr/>
        <a:lstStyle/>
        <a:p>
          <a:r>
            <a:rPr lang="en-US" sz="1400" dirty="0" smtClean="0"/>
            <a:t>Interprofessional </a:t>
          </a:r>
          <a:endParaRPr lang="en-US" sz="1400" dirty="0"/>
        </a:p>
      </dgm:t>
    </dgm:pt>
    <dgm:pt modelId="{974E9A96-28FD-4203-A06D-7FBFFF6BA699}" type="parTrans" cxnId="{A25DD5C4-1AB9-43E0-8FC9-B221AA372048}">
      <dgm:prSet/>
      <dgm:spPr/>
      <dgm:t>
        <a:bodyPr/>
        <a:lstStyle/>
        <a:p>
          <a:endParaRPr lang="en-US"/>
        </a:p>
      </dgm:t>
    </dgm:pt>
    <dgm:pt modelId="{2D0FEED7-5C79-481D-A8B5-AE76B1A150F9}" type="sibTrans" cxnId="{A25DD5C4-1AB9-43E0-8FC9-B221AA372048}">
      <dgm:prSet/>
      <dgm:spPr/>
      <dgm:t>
        <a:bodyPr/>
        <a:lstStyle/>
        <a:p>
          <a:endParaRPr lang="en-US"/>
        </a:p>
      </dgm:t>
    </dgm:pt>
    <dgm:pt modelId="{AE58B2FA-F891-4CE5-A538-098C36317612}" type="pres">
      <dgm:prSet presAssocID="{F2B82241-C19B-4E7A-8B1B-303C31595052}" presName="Name0" presStyleCnt="0">
        <dgm:presLayoutVars>
          <dgm:chMax val="7"/>
          <dgm:chPref val="7"/>
          <dgm:dir/>
          <dgm:animLvl val="lvl"/>
        </dgm:presLayoutVars>
      </dgm:prSet>
      <dgm:spPr/>
      <dgm:t>
        <a:bodyPr/>
        <a:lstStyle/>
        <a:p>
          <a:endParaRPr lang="en-US"/>
        </a:p>
      </dgm:t>
    </dgm:pt>
    <dgm:pt modelId="{C9A5BFED-6C2B-4782-9BC9-A8EAC67BAA1C}" type="pres">
      <dgm:prSet presAssocID="{25C0BCA2-6BEA-44EB-B89E-3EBAB42A5C7C}" presName="Accent1" presStyleCnt="0"/>
      <dgm:spPr/>
    </dgm:pt>
    <dgm:pt modelId="{BAC7528E-771F-4880-BB75-C6C45AD95B55}" type="pres">
      <dgm:prSet presAssocID="{25C0BCA2-6BEA-44EB-B89E-3EBAB42A5C7C}" presName="Accent" presStyleLbl="node1" presStyleIdx="0" presStyleCnt="5" custScaleX="396520" custLinFactNeighborX="-6499" custLinFactNeighborY="12080"/>
      <dgm:spPr>
        <a:blipFill rotWithShape="0">
          <a:blip xmlns:r="http://schemas.openxmlformats.org/officeDocument/2006/relationships" r:embed="rId1"/>
          <a:stretch>
            <a:fillRect/>
          </a:stretch>
        </a:blipFill>
      </dgm:spPr>
      <dgm:t>
        <a:bodyPr/>
        <a:lstStyle/>
        <a:p>
          <a:endParaRPr lang="en-US"/>
        </a:p>
      </dgm:t>
    </dgm:pt>
    <dgm:pt modelId="{4FC277A5-8249-48B1-A4EA-4EF196F5B75C}" type="pres">
      <dgm:prSet presAssocID="{25C0BCA2-6BEA-44EB-B89E-3EBAB42A5C7C}" presName="Parent1" presStyleLbl="revTx" presStyleIdx="0" presStyleCnt="5" custScaleX="196407" custScaleY="51774" custLinFactNeighborX="-25114" custLinFactNeighborY="6777">
        <dgm:presLayoutVars>
          <dgm:chMax val="1"/>
          <dgm:chPref val="1"/>
          <dgm:bulletEnabled val="1"/>
        </dgm:presLayoutVars>
      </dgm:prSet>
      <dgm:spPr/>
      <dgm:t>
        <a:bodyPr/>
        <a:lstStyle/>
        <a:p>
          <a:endParaRPr lang="en-US"/>
        </a:p>
      </dgm:t>
    </dgm:pt>
    <dgm:pt modelId="{0FA36273-39F8-4B34-BDB2-51F456552E8C}" type="pres">
      <dgm:prSet presAssocID="{3370BFFE-A766-453D-9FFB-783BA36F2638}" presName="Accent2" presStyleCnt="0"/>
      <dgm:spPr/>
    </dgm:pt>
    <dgm:pt modelId="{967E4ED7-2F65-46B4-921D-ADEF04083B75}" type="pres">
      <dgm:prSet presAssocID="{3370BFFE-A766-453D-9FFB-783BA36F2638}" presName="Accent" presStyleLbl="node1" presStyleIdx="1" presStyleCnt="5" custScaleX="357842" custLinFactNeighborX="-3362" custLinFactNeighborY="7550"/>
      <dgm:spPr/>
    </dgm:pt>
    <dgm:pt modelId="{C88E3DF3-7B96-421E-86FA-6ED6507B9E5B}" type="pres">
      <dgm:prSet presAssocID="{3370BFFE-A766-453D-9FFB-783BA36F2638}" presName="Parent2" presStyleLbl="revTx" presStyleIdx="1" presStyleCnt="5" custScaleX="291280" custScaleY="65380" custLinFactNeighborX="-36153" custLinFactNeighborY="0">
        <dgm:presLayoutVars>
          <dgm:chMax val="1"/>
          <dgm:chPref val="1"/>
          <dgm:bulletEnabled val="1"/>
        </dgm:presLayoutVars>
      </dgm:prSet>
      <dgm:spPr/>
      <dgm:t>
        <a:bodyPr/>
        <a:lstStyle/>
        <a:p>
          <a:endParaRPr lang="en-US"/>
        </a:p>
      </dgm:t>
    </dgm:pt>
    <dgm:pt modelId="{BCA6BF75-EB72-482E-A130-14E88EB868C9}" type="pres">
      <dgm:prSet presAssocID="{8531A49E-386B-4D01-A6FD-2ED532FD8384}" presName="Accent3" presStyleCnt="0"/>
      <dgm:spPr/>
    </dgm:pt>
    <dgm:pt modelId="{88923588-375A-4427-BC84-CD6E00E1345F}" type="pres">
      <dgm:prSet presAssocID="{8531A49E-386B-4D01-A6FD-2ED532FD8384}" presName="Accent" presStyleLbl="node1" presStyleIdx="2" presStyleCnt="5" custScaleX="378696"/>
      <dgm:spPr>
        <a:blipFill rotWithShape="0">
          <a:blip xmlns:r="http://schemas.openxmlformats.org/officeDocument/2006/relationships" r:embed="rId2"/>
          <a:stretch>
            <a:fillRect/>
          </a:stretch>
        </a:blipFill>
      </dgm:spPr>
      <dgm:t>
        <a:bodyPr/>
        <a:lstStyle/>
        <a:p>
          <a:endParaRPr lang="en-US"/>
        </a:p>
      </dgm:t>
    </dgm:pt>
    <dgm:pt modelId="{74B016BF-198C-4785-98C1-E7489155A3BE}" type="pres">
      <dgm:prSet presAssocID="{8531A49E-386B-4D01-A6FD-2ED532FD8384}" presName="Parent3" presStyleLbl="revTx" presStyleIdx="2" presStyleCnt="5" custScaleX="211301" custScaleY="92309">
        <dgm:presLayoutVars>
          <dgm:chMax val="1"/>
          <dgm:chPref val="1"/>
          <dgm:bulletEnabled val="1"/>
        </dgm:presLayoutVars>
      </dgm:prSet>
      <dgm:spPr/>
      <dgm:t>
        <a:bodyPr/>
        <a:lstStyle/>
        <a:p>
          <a:endParaRPr lang="en-US"/>
        </a:p>
      </dgm:t>
    </dgm:pt>
    <dgm:pt modelId="{831928DD-90BD-4457-9FE6-851224179F63}" type="pres">
      <dgm:prSet presAssocID="{20B50EA6-404F-4CC8-8007-D33685CC6058}" presName="Accent4" presStyleCnt="0"/>
      <dgm:spPr/>
    </dgm:pt>
    <dgm:pt modelId="{4DCF99EB-74F4-4F12-8C7B-FFED0DC4C043}" type="pres">
      <dgm:prSet presAssocID="{20B50EA6-404F-4CC8-8007-D33685CC6058}" presName="Accent" presStyleLbl="node1" presStyleIdx="3" presStyleCnt="5" custScaleX="387653"/>
      <dgm:spPr>
        <a:blipFill rotWithShape="0">
          <a:blip xmlns:r="http://schemas.openxmlformats.org/officeDocument/2006/relationships" r:embed="rId3"/>
          <a:stretch>
            <a:fillRect/>
          </a:stretch>
        </a:blipFill>
      </dgm:spPr>
      <dgm:t>
        <a:bodyPr/>
        <a:lstStyle/>
        <a:p>
          <a:endParaRPr lang="en-US"/>
        </a:p>
      </dgm:t>
    </dgm:pt>
    <dgm:pt modelId="{E9E7CF1B-CACB-47B2-BFF5-224BE4B4C138}" type="pres">
      <dgm:prSet presAssocID="{20B50EA6-404F-4CC8-8007-D33685CC6058}" presName="Parent4" presStyleLbl="revTx" presStyleIdx="3" presStyleCnt="5" custScaleX="342430" custScaleY="117487" custLinFactNeighborX="-10578" custLinFactNeighborY="-991">
        <dgm:presLayoutVars>
          <dgm:chMax val="1"/>
          <dgm:chPref val="1"/>
          <dgm:bulletEnabled val="1"/>
        </dgm:presLayoutVars>
      </dgm:prSet>
      <dgm:spPr/>
      <dgm:t>
        <a:bodyPr/>
        <a:lstStyle/>
        <a:p>
          <a:endParaRPr lang="en-US"/>
        </a:p>
      </dgm:t>
    </dgm:pt>
    <dgm:pt modelId="{5FF077C7-9692-4FB8-8045-214F9A8B010F}" type="pres">
      <dgm:prSet presAssocID="{B6F3915A-C722-41F6-8136-7A6D61201468}" presName="Accent5" presStyleCnt="0"/>
      <dgm:spPr/>
    </dgm:pt>
    <dgm:pt modelId="{8D130E0B-E556-478E-A674-EEB3232273FA}" type="pres">
      <dgm:prSet presAssocID="{B6F3915A-C722-41F6-8136-7A6D61201468}" presName="Accent" presStyleLbl="node1" presStyleIdx="4" presStyleCnt="5" custScaleX="411031"/>
      <dgm:spPr/>
    </dgm:pt>
    <dgm:pt modelId="{6174BA8E-0D56-40A6-8ECD-DF19300D1020}" type="pres">
      <dgm:prSet presAssocID="{B6F3915A-C722-41F6-8136-7A6D61201468}" presName="Parent5" presStyleLbl="revTx" presStyleIdx="4" presStyleCnt="5" custScaleX="270737" custScaleY="98405">
        <dgm:presLayoutVars>
          <dgm:chMax val="1"/>
          <dgm:chPref val="1"/>
          <dgm:bulletEnabled val="1"/>
        </dgm:presLayoutVars>
      </dgm:prSet>
      <dgm:spPr/>
      <dgm:t>
        <a:bodyPr/>
        <a:lstStyle/>
        <a:p>
          <a:endParaRPr lang="en-US"/>
        </a:p>
      </dgm:t>
    </dgm:pt>
  </dgm:ptLst>
  <dgm:cxnLst>
    <dgm:cxn modelId="{21576E2D-27F9-4B24-8077-641C264B3F0A}" srcId="{F2B82241-C19B-4E7A-8B1B-303C31595052}" destId="{3370BFFE-A766-453D-9FFB-783BA36F2638}" srcOrd="1" destOrd="0" parTransId="{0F7DC00C-D878-4D66-B2BA-33D323B1A93C}" sibTransId="{5D6509B3-9A5A-4A64-A3C9-3DAD3B5BE8A3}"/>
    <dgm:cxn modelId="{14D9D42F-B8D2-4BD0-BC32-FA1AC80E9E3A}" type="presOf" srcId="{F2B82241-C19B-4E7A-8B1B-303C31595052}" destId="{AE58B2FA-F891-4CE5-A538-098C36317612}" srcOrd="0" destOrd="0" presId="urn:microsoft.com/office/officeart/2009/layout/CircleArrowProcess"/>
    <dgm:cxn modelId="{1389DE06-E897-4AAE-BE87-248485980D9E}" type="presOf" srcId="{20B50EA6-404F-4CC8-8007-D33685CC6058}" destId="{E9E7CF1B-CACB-47B2-BFF5-224BE4B4C138}" srcOrd="0" destOrd="0" presId="urn:microsoft.com/office/officeart/2009/layout/CircleArrowProcess"/>
    <dgm:cxn modelId="{1EC67FA2-D0E8-4DA0-AA8D-BBC8532FCCAA}" srcId="{F2B82241-C19B-4E7A-8B1B-303C31595052}" destId="{25C0BCA2-6BEA-44EB-B89E-3EBAB42A5C7C}" srcOrd="0" destOrd="0" parTransId="{E4A2B958-8AC2-4A8E-B0A4-859FDFCCA055}" sibTransId="{535F6847-0464-4562-9A07-4F3F35962E6B}"/>
    <dgm:cxn modelId="{DAF802EB-35ED-4E32-9D34-96F0F4D53578}" srcId="{F2B82241-C19B-4E7A-8B1B-303C31595052}" destId="{B6F3915A-C722-41F6-8136-7A6D61201468}" srcOrd="4" destOrd="0" parTransId="{1924B7D0-824C-484E-B36C-E86D39ACF4ED}" sibTransId="{52E66576-1AC6-4A83-8374-1C8049C1DF28}"/>
    <dgm:cxn modelId="{8BB104F3-9AC4-429E-A207-77858A2B0861}" type="presOf" srcId="{8531A49E-386B-4D01-A6FD-2ED532FD8384}" destId="{74B016BF-198C-4785-98C1-E7489155A3BE}" srcOrd="0" destOrd="0" presId="urn:microsoft.com/office/officeart/2009/layout/CircleArrowProcess"/>
    <dgm:cxn modelId="{AE7F5ACC-6948-4B8E-9204-685734AB15D4}" type="presOf" srcId="{25C0BCA2-6BEA-44EB-B89E-3EBAB42A5C7C}" destId="{4FC277A5-8249-48B1-A4EA-4EF196F5B75C}" srcOrd="0" destOrd="0" presId="urn:microsoft.com/office/officeart/2009/layout/CircleArrowProcess"/>
    <dgm:cxn modelId="{F8490B23-9E5D-40EC-9C74-7F0AEFF001DA}" type="presOf" srcId="{3370BFFE-A766-453D-9FFB-783BA36F2638}" destId="{C88E3DF3-7B96-421E-86FA-6ED6507B9E5B}" srcOrd="0" destOrd="0" presId="urn:microsoft.com/office/officeart/2009/layout/CircleArrowProcess"/>
    <dgm:cxn modelId="{7F4FDCB9-D95B-4E89-84BD-36DB4DF82BC0}" srcId="{F2B82241-C19B-4E7A-8B1B-303C31595052}" destId="{8531A49E-386B-4D01-A6FD-2ED532FD8384}" srcOrd="2" destOrd="0" parTransId="{B997FD8C-F61D-475C-BA6C-D439C64DA5BE}" sibTransId="{62FC2B7A-6500-4FE5-B7C1-C54CB4716CCE}"/>
    <dgm:cxn modelId="{A25DD5C4-1AB9-43E0-8FC9-B221AA372048}" srcId="{F2B82241-C19B-4E7A-8B1B-303C31595052}" destId="{20B50EA6-404F-4CC8-8007-D33685CC6058}" srcOrd="3" destOrd="0" parTransId="{974E9A96-28FD-4203-A06D-7FBFFF6BA699}" sibTransId="{2D0FEED7-5C79-481D-A8B5-AE76B1A150F9}"/>
    <dgm:cxn modelId="{B749D32D-D95E-4397-9673-7F8ED466CD9A}" type="presOf" srcId="{B6F3915A-C722-41F6-8136-7A6D61201468}" destId="{6174BA8E-0D56-40A6-8ECD-DF19300D1020}" srcOrd="0" destOrd="0" presId="urn:microsoft.com/office/officeart/2009/layout/CircleArrowProcess"/>
    <dgm:cxn modelId="{7972E764-A56D-46DF-AD83-E5A9A002A91F}" type="presParOf" srcId="{AE58B2FA-F891-4CE5-A538-098C36317612}" destId="{C9A5BFED-6C2B-4782-9BC9-A8EAC67BAA1C}" srcOrd="0" destOrd="0" presId="urn:microsoft.com/office/officeart/2009/layout/CircleArrowProcess"/>
    <dgm:cxn modelId="{FA28801C-9B6E-41CD-A8ED-411C530192B4}" type="presParOf" srcId="{C9A5BFED-6C2B-4782-9BC9-A8EAC67BAA1C}" destId="{BAC7528E-771F-4880-BB75-C6C45AD95B55}" srcOrd="0" destOrd="0" presId="urn:microsoft.com/office/officeart/2009/layout/CircleArrowProcess"/>
    <dgm:cxn modelId="{471C9C14-9660-4046-8D0C-B9EC4B057A80}" type="presParOf" srcId="{AE58B2FA-F891-4CE5-A538-098C36317612}" destId="{4FC277A5-8249-48B1-A4EA-4EF196F5B75C}" srcOrd="1" destOrd="0" presId="urn:microsoft.com/office/officeart/2009/layout/CircleArrowProcess"/>
    <dgm:cxn modelId="{354AAB57-73FC-465F-86B3-5B41FBFDCBE4}" type="presParOf" srcId="{AE58B2FA-F891-4CE5-A538-098C36317612}" destId="{0FA36273-39F8-4B34-BDB2-51F456552E8C}" srcOrd="2" destOrd="0" presId="urn:microsoft.com/office/officeart/2009/layout/CircleArrowProcess"/>
    <dgm:cxn modelId="{4661013B-F248-405F-81BC-5C0473435F63}" type="presParOf" srcId="{0FA36273-39F8-4B34-BDB2-51F456552E8C}" destId="{967E4ED7-2F65-46B4-921D-ADEF04083B75}" srcOrd="0" destOrd="0" presId="urn:microsoft.com/office/officeart/2009/layout/CircleArrowProcess"/>
    <dgm:cxn modelId="{D7C11929-894A-4DB4-9FC6-51DB16F6FD52}" type="presParOf" srcId="{AE58B2FA-F891-4CE5-A538-098C36317612}" destId="{C88E3DF3-7B96-421E-86FA-6ED6507B9E5B}" srcOrd="3" destOrd="0" presId="urn:microsoft.com/office/officeart/2009/layout/CircleArrowProcess"/>
    <dgm:cxn modelId="{48D4C030-E40E-43F8-B233-B96594780700}" type="presParOf" srcId="{AE58B2FA-F891-4CE5-A538-098C36317612}" destId="{BCA6BF75-EB72-482E-A130-14E88EB868C9}" srcOrd="4" destOrd="0" presId="urn:microsoft.com/office/officeart/2009/layout/CircleArrowProcess"/>
    <dgm:cxn modelId="{A2FF6602-6318-465B-A828-D0CC1ABC6C79}" type="presParOf" srcId="{BCA6BF75-EB72-482E-A130-14E88EB868C9}" destId="{88923588-375A-4427-BC84-CD6E00E1345F}" srcOrd="0" destOrd="0" presId="urn:microsoft.com/office/officeart/2009/layout/CircleArrowProcess"/>
    <dgm:cxn modelId="{A6BDF884-B336-49C8-91D5-FDF665E801F0}" type="presParOf" srcId="{AE58B2FA-F891-4CE5-A538-098C36317612}" destId="{74B016BF-198C-4785-98C1-E7489155A3BE}" srcOrd="5" destOrd="0" presId="urn:microsoft.com/office/officeart/2009/layout/CircleArrowProcess"/>
    <dgm:cxn modelId="{EF0DB5BC-E85F-42A3-AFFF-59487CA212EE}" type="presParOf" srcId="{AE58B2FA-F891-4CE5-A538-098C36317612}" destId="{831928DD-90BD-4457-9FE6-851224179F63}" srcOrd="6" destOrd="0" presId="urn:microsoft.com/office/officeart/2009/layout/CircleArrowProcess"/>
    <dgm:cxn modelId="{2464F6E8-B00E-424E-A51D-550F55DE6644}" type="presParOf" srcId="{831928DD-90BD-4457-9FE6-851224179F63}" destId="{4DCF99EB-74F4-4F12-8C7B-FFED0DC4C043}" srcOrd="0" destOrd="0" presId="urn:microsoft.com/office/officeart/2009/layout/CircleArrowProcess"/>
    <dgm:cxn modelId="{36605739-C501-4C9D-868A-695670F8FAEF}" type="presParOf" srcId="{AE58B2FA-F891-4CE5-A538-098C36317612}" destId="{E9E7CF1B-CACB-47B2-BFF5-224BE4B4C138}" srcOrd="7" destOrd="0" presId="urn:microsoft.com/office/officeart/2009/layout/CircleArrowProcess"/>
    <dgm:cxn modelId="{AD6A1D9B-4543-41E9-8764-D08D887756A7}" type="presParOf" srcId="{AE58B2FA-F891-4CE5-A538-098C36317612}" destId="{5FF077C7-9692-4FB8-8045-214F9A8B010F}" srcOrd="8" destOrd="0" presId="urn:microsoft.com/office/officeart/2009/layout/CircleArrowProcess"/>
    <dgm:cxn modelId="{F18DD166-3613-49C9-BF8D-40182823FA57}" type="presParOf" srcId="{5FF077C7-9692-4FB8-8045-214F9A8B010F}" destId="{8D130E0B-E556-478E-A674-EEB3232273FA}" srcOrd="0" destOrd="0" presId="urn:microsoft.com/office/officeart/2009/layout/CircleArrowProcess"/>
    <dgm:cxn modelId="{DB6FDBA4-C452-4586-9285-B6993F977A65}" type="presParOf" srcId="{AE58B2FA-F891-4CE5-A538-098C36317612}" destId="{6174BA8E-0D56-40A6-8ECD-DF19300D1020}" srcOrd="9"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7528E-771F-4880-BB75-C6C45AD95B55}">
      <dsp:nvSpPr>
        <dsp:cNvPr id="0" name=""/>
        <dsp:cNvSpPr/>
      </dsp:nvSpPr>
      <dsp:spPr>
        <a:xfrm>
          <a:off x="2444984" y="133079"/>
          <a:ext cx="4368037" cy="1101648"/>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stretch>
            <a:fillRect/>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C277A5-8249-48B1-A4EA-4EF196F5B75C}">
      <dsp:nvSpPr>
        <dsp:cNvPr id="0" name=""/>
        <dsp:cNvSpPr/>
      </dsp:nvSpPr>
      <dsp:spPr>
        <a:xfrm>
          <a:off x="3942293" y="493889"/>
          <a:ext cx="1207414" cy="15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Community</a:t>
          </a:r>
          <a:endParaRPr lang="en-US" sz="1400" kern="1200" dirty="0"/>
        </a:p>
      </dsp:txBody>
      <dsp:txXfrm>
        <a:off x="3942293" y="493889"/>
        <a:ext cx="1207414" cy="159069"/>
      </dsp:txXfrm>
    </dsp:sp>
    <dsp:sp modelId="{967E4ED7-2F65-46B4-921D-ADEF04083B75}">
      <dsp:nvSpPr>
        <dsp:cNvPr id="0" name=""/>
        <dsp:cNvSpPr/>
      </dsp:nvSpPr>
      <dsp:spPr>
        <a:xfrm>
          <a:off x="2386546" y="716142"/>
          <a:ext cx="3941963" cy="1101648"/>
        </a:xfrm>
        <a:prstGeom prst="leftCircularArrow">
          <a:avLst>
            <a:gd name="adj1" fmla="val 10980"/>
            <a:gd name="adj2" fmla="val 1142322"/>
            <a:gd name="adj3" fmla="val 6300000"/>
            <a:gd name="adj4" fmla="val 18900000"/>
            <a:gd name="adj5" fmla="val 12500"/>
          </a:avLst>
        </a:prstGeom>
        <a:gradFill rotWithShape="0">
          <a:gsLst>
            <a:gs pos="0">
              <a:schemeClr val="accent6">
                <a:shade val="50000"/>
                <a:hueOff val="-184678"/>
                <a:satOff val="12312"/>
                <a:lumOff val="16074"/>
                <a:alphaOff val="0"/>
                <a:tint val="60000"/>
                <a:satMod val="160000"/>
              </a:schemeClr>
            </a:gs>
            <a:gs pos="46000">
              <a:schemeClr val="accent6">
                <a:shade val="50000"/>
                <a:hueOff val="-184678"/>
                <a:satOff val="12312"/>
                <a:lumOff val="16074"/>
                <a:alphaOff val="0"/>
                <a:tint val="86000"/>
                <a:satMod val="160000"/>
              </a:schemeClr>
            </a:gs>
            <a:gs pos="100000">
              <a:schemeClr val="accent6">
                <a:shade val="50000"/>
                <a:hueOff val="-184678"/>
                <a:satOff val="12312"/>
                <a:lumOff val="16074"/>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88E3DF3-7B96-421E-86FA-6ED6507B9E5B}">
      <dsp:nvSpPr>
        <dsp:cNvPr id="0" name=""/>
        <dsp:cNvSpPr/>
      </dsp:nvSpPr>
      <dsp:spPr>
        <a:xfrm>
          <a:off x="3275541" y="1086556"/>
          <a:ext cx="1790648" cy="20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Acute Care</a:t>
          </a:r>
          <a:endParaRPr lang="en-US" sz="1400" kern="1200" dirty="0"/>
        </a:p>
      </dsp:txBody>
      <dsp:txXfrm>
        <a:off x="3275541" y="1086556"/>
        <a:ext cx="1790648" cy="200872"/>
      </dsp:txXfrm>
    </dsp:sp>
    <dsp:sp modelId="{88923588-375A-4427-BC84-CD6E00E1345F}">
      <dsp:nvSpPr>
        <dsp:cNvPr id="0" name=""/>
        <dsp:cNvSpPr/>
      </dsp:nvSpPr>
      <dsp:spPr>
        <a:xfrm>
          <a:off x="2614751" y="1268780"/>
          <a:ext cx="4171689" cy="1101648"/>
        </a:xfrm>
        <a:prstGeom prst="circularArrow">
          <a:avLst>
            <a:gd name="adj1" fmla="val 10980"/>
            <a:gd name="adj2" fmla="val 1142322"/>
            <a:gd name="adj3" fmla="val 4500000"/>
            <a:gd name="adj4" fmla="val 13500000"/>
            <a:gd name="adj5" fmla="val 12500"/>
          </a:avLst>
        </a:prstGeom>
        <a:blipFill rotWithShape="0">
          <a:blip xmlns:r="http://schemas.openxmlformats.org/officeDocument/2006/relationships" r:embed="rId2"/>
          <a:stretch>
            <a:fillRect/>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4B016BF-198C-4785-98C1-E7489155A3BE}">
      <dsp:nvSpPr>
        <dsp:cNvPr id="0" name=""/>
        <dsp:cNvSpPr/>
      </dsp:nvSpPr>
      <dsp:spPr>
        <a:xfrm>
          <a:off x="4050901" y="1679223"/>
          <a:ext cx="1298976" cy="28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Community Care</a:t>
          </a:r>
          <a:endParaRPr lang="en-US" sz="1400" kern="1200" dirty="0"/>
        </a:p>
      </dsp:txBody>
      <dsp:txXfrm>
        <a:off x="4050901" y="1679223"/>
        <a:ext cx="1298976" cy="283608"/>
      </dsp:txXfrm>
    </dsp:sp>
    <dsp:sp modelId="{4DCF99EB-74F4-4F12-8C7B-FFED0DC4C043}">
      <dsp:nvSpPr>
        <dsp:cNvPr id="0" name=""/>
        <dsp:cNvSpPr/>
      </dsp:nvSpPr>
      <dsp:spPr>
        <a:xfrm>
          <a:off x="2259383" y="1902815"/>
          <a:ext cx="4270359" cy="1101648"/>
        </a:xfrm>
        <a:prstGeom prst="leftCircularArrow">
          <a:avLst>
            <a:gd name="adj1" fmla="val 10980"/>
            <a:gd name="adj2" fmla="val 1142322"/>
            <a:gd name="adj3" fmla="val 6300000"/>
            <a:gd name="adj4" fmla="val 18900000"/>
            <a:gd name="adj5" fmla="val 12500"/>
          </a:avLst>
        </a:prstGeom>
        <a:blipFill rotWithShape="0">
          <a:blip xmlns:r="http://schemas.openxmlformats.org/officeDocument/2006/relationships" r:embed="rId3"/>
          <a:stretch>
            <a:fillRect/>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9E7CF1B-CACB-47B2-BFF5-224BE4B4C138}">
      <dsp:nvSpPr>
        <dsp:cNvPr id="0" name=""/>
        <dsp:cNvSpPr/>
      </dsp:nvSpPr>
      <dsp:spPr>
        <a:xfrm>
          <a:off x="3275541" y="2271890"/>
          <a:ext cx="2105093" cy="36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Interprofessional </a:t>
          </a:r>
          <a:endParaRPr lang="en-US" sz="1400" kern="1200" dirty="0"/>
        </a:p>
      </dsp:txBody>
      <dsp:txXfrm>
        <a:off x="3275541" y="2271890"/>
        <a:ext cx="2105093" cy="360965"/>
      </dsp:txXfrm>
    </dsp:sp>
    <dsp:sp modelId="{8D130E0B-E556-478E-A674-EEB3232273FA}">
      <dsp:nvSpPr>
        <dsp:cNvPr id="0" name=""/>
        <dsp:cNvSpPr/>
      </dsp:nvSpPr>
      <dsp:spPr>
        <a:xfrm>
          <a:off x="2756305" y="2609037"/>
          <a:ext cx="3890027" cy="946962"/>
        </a:xfrm>
        <a:prstGeom prst="blockArc">
          <a:avLst>
            <a:gd name="adj1" fmla="val 13500000"/>
            <a:gd name="adj2" fmla="val 10800000"/>
            <a:gd name="adj3" fmla="val 12740"/>
          </a:avLst>
        </a:prstGeom>
        <a:gradFill rotWithShape="0">
          <a:gsLst>
            <a:gs pos="0">
              <a:schemeClr val="accent6">
                <a:shade val="50000"/>
                <a:hueOff val="-184678"/>
                <a:satOff val="12312"/>
                <a:lumOff val="16074"/>
                <a:alphaOff val="0"/>
                <a:tint val="60000"/>
                <a:satMod val="160000"/>
              </a:schemeClr>
            </a:gs>
            <a:gs pos="46000">
              <a:schemeClr val="accent6">
                <a:shade val="50000"/>
                <a:hueOff val="-184678"/>
                <a:satOff val="12312"/>
                <a:lumOff val="16074"/>
                <a:alphaOff val="0"/>
                <a:tint val="86000"/>
                <a:satMod val="160000"/>
              </a:schemeClr>
            </a:gs>
            <a:gs pos="100000">
              <a:schemeClr val="accent6">
                <a:shade val="50000"/>
                <a:hueOff val="-184678"/>
                <a:satOff val="12312"/>
                <a:lumOff val="16074"/>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174BA8E-0D56-40A6-8ECD-DF19300D1020}">
      <dsp:nvSpPr>
        <dsp:cNvPr id="0" name=""/>
        <dsp:cNvSpPr/>
      </dsp:nvSpPr>
      <dsp:spPr>
        <a:xfrm>
          <a:off x="3868209" y="2938639"/>
          <a:ext cx="1664359" cy="30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Simulation</a:t>
          </a:r>
          <a:endParaRPr lang="en-US" sz="1400" kern="1200" dirty="0"/>
        </a:p>
      </dsp:txBody>
      <dsp:txXfrm>
        <a:off x="3868209" y="2938639"/>
        <a:ext cx="1664359" cy="30233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B4D40-FC37-4A87-A6C9-67CF7C8A1791}" type="datetimeFigureOut">
              <a:rPr lang="en-US" smtClean="0"/>
              <a:pPr/>
              <a:t>10/20/2013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1DA4D-C31A-4E24-8E5D-4554740B5397}" type="slidenum">
              <a:rPr lang="en-US" smtClean="0"/>
              <a:pPr/>
              <a:t>‹#›</a:t>
            </a:fld>
            <a:endParaRPr lang="en-US"/>
          </a:p>
        </p:txBody>
      </p:sp>
    </p:spTree>
    <p:extLst>
      <p:ext uri="{BB962C8B-B14F-4D97-AF65-F5344CB8AC3E}">
        <p14:creationId xmlns="" xmlns:p14="http://schemas.microsoft.com/office/powerpoint/2010/main" val="201417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ac.els-cdn.com/S8755722305000530/1-s2.0-S8755722305000530-main.pdf?_tid=59223bf4-328d-11e3-8269-00000aab0f6b&amp;acdnat=1381507021_b2143c37535c088ed2e6454680c3b220" TargetMode="External"/><Relationship Id="rId13" Type="http://schemas.openxmlformats.org/officeDocument/2006/relationships/hyperlink" Target="http://qsen.org/competencies/pre-licensure-ksas/" TargetMode="External"/><Relationship Id="rId3" Type="http://schemas.openxmlformats.org/officeDocument/2006/relationships/hyperlink" Target="http://acenursing.org/" TargetMode="External"/><Relationship Id="rId7" Type="http://schemas.openxmlformats.org/officeDocument/2006/relationships/hyperlink" Target="http://dx.doi.org/10.1016/j.ecns.2012.07.208" TargetMode="External"/><Relationship Id="rId12" Type="http://schemas.openxmlformats.org/officeDocument/2006/relationships/hyperlink" Target="http://go.galegroup.com/ps/i.do?id=GALE|A254311766&amp;v=2.1&amp;u=lom_ferrissu&amp;it=r&amp;p=ITOF&amp;sw=w&amp;asid=7aebae38f7e674e463da811fceedba63"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aacn.nche.edu/leading-initiatives/education-resources/competency.pdf" TargetMode="External"/><Relationship Id="rId11" Type="http://schemas.openxmlformats.org/officeDocument/2006/relationships/hyperlink" Target="http://dx.doi.org/10.2202/1548-923X.1797" TargetMode="External"/><Relationship Id="rId5" Type="http://schemas.openxmlformats.org/officeDocument/2006/relationships/hyperlink" Target="http://www.aacn.nche.edu/aacn-publications/issue-bulletin/using-strategic-partnerships" TargetMode="External"/><Relationship Id="rId10" Type="http://schemas.openxmlformats.org/officeDocument/2006/relationships/hyperlink" Target="http://www.ferris.edu/HTMLS/colleges/alliedhe/Nursing/Mission-Vision-and-Philosophy.htm" TargetMode="External"/><Relationship Id="rId4" Type="http://schemas.openxmlformats.org/officeDocument/2006/relationships/hyperlink" Target="http://www.nursingworld.org/MainMenuCategories/EthicsStandards/CodeofEthicsforNurses/Code-of-Ethics.pdf" TargetMode="External"/><Relationship Id="rId9" Type="http://schemas.openxmlformats.org/officeDocument/2006/relationships/hyperlink" Target="http://www.ferris.edu/HTMLS/colleges/alliedhe/Nursing/BSN/Handbook-for-Undergrad-Nursng-Students-2013.pdf" TargetMode="External"/><Relationship Id="rId14" Type="http://schemas.openxmlformats.org/officeDocument/2006/relationships/hyperlink" Target="http://go.galegroup.com/ps/i.do?id=GALE|A300544262&amp;v=2.1&amp;u=lom_ferrissu&amp;it=r&amp;p=ITOF&amp;sw=w&amp;asid=ffa622da9d42c814d36a7a807c44242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latin typeface="+mn-lt"/>
                <a:ea typeface="+mn-ea"/>
                <a:cs typeface="+mn-cs"/>
              </a:rPr>
              <a:t>The Mission of the undergraduate nursing program, as stated in the Ferris State University Handbook for Undergraduate Student Nurses (2012), reflects the dedication to preparing students for current nursing practice and prepare for “future changes in the nursing profession and health care delivery system” (p. 10). </a:t>
            </a:r>
          </a:p>
          <a:p>
            <a:r>
              <a:rPr lang="en-US" sz="1200" kern="1200" dirty="0" smtClean="0">
                <a:solidFill>
                  <a:schemeClr val="tx1"/>
                </a:solidFill>
                <a:latin typeface="+mn-lt"/>
                <a:ea typeface="+mn-ea"/>
                <a:cs typeface="+mn-cs"/>
              </a:rPr>
              <a:t>The Vision Statement speaks to being “a leader in innovative and scholarly nursing education at the undergraduate and graduate levels with programming that is evidence-based and globally focused in design while remaining responsive to the diverse needs of the student population, the profession of nursing and an evolving health care delivery system” (p. 10). </a:t>
            </a:r>
          </a:p>
          <a:p>
            <a:r>
              <a:rPr lang="en-US" sz="1200" kern="1200" dirty="0" smtClean="0">
                <a:solidFill>
                  <a:schemeClr val="tx1"/>
                </a:solidFill>
                <a:latin typeface="+mn-lt"/>
                <a:ea typeface="+mn-ea"/>
                <a:cs typeface="+mn-cs"/>
              </a:rPr>
              <a:t>The Values of the School of Nursing include collaboration (specifically interprofessional), diversity (in regards to student and faculty populations), ethical community, excellence (“The cultivation of both scholarship and service among faculty and students that supports the advancement of the profession is highly valued” [p. 10]), learning, and opportunity.</a:t>
            </a:r>
          </a:p>
          <a:p>
            <a:r>
              <a:rPr lang="en-US" sz="1200" kern="1200" dirty="0" smtClean="0">
                <a:solidFill>
                  <a:schemeClr val="tx1"/>
                </a:solidFill>
                <a:latin typeface="+mn-lt"/>
                <a:ea typeface="+mn-ea"/>
                <a:cs typeface="+mn-cs"/>
              </a:rPr>
              <a:t>The proposed </a:t>
            </a:r>
            <a:r>
              <a:rPr lang="en-US" sz="1200" kern="1200" dirty="0" err="1" smtClean="0">
                <a:solidFill>
                  <a:schemeClr val="tx1"/>
                </a:solidFill>
                <a:latin typeface="+mn-lt"/>
                <a:ea typeface="+mn-ea"/>
                <a:cs typeface="+mn-cs"/>
              </a:rPr>
              <a:t>revisioning</a:t>
            </a:r>
            <a:r>
              <a:rPr lang="en-US" sz="1200" kern="1200" dirty="0" smtClean="0">
                <a:solidFill>
                  <a:schemeClr val="tx1"/>
                </a:solidFill>
                <a:latin typeface="+mn-lt"/>
                <a:ea typeface="+mn-ea"/>
                <a:cs typeface="+mn-cs"/>
              </a:rPr>
              <a:t> of the curriculum to reflect a more deliberate community based approach will allow students, faculty, and the community itself to benefit from a truly collaborative effort. As you will see, the community based approach will tie into the mission, vision, and values of Ferris State University’s School of Nursing.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 nursing shortages and economic constraints within hospitals, more new registered nurses are working in community based health care environments than ever before” (</a:t>
            </a:r>
            <a:r>
              <a:rPr lang="en-US" sz="1200" kern="1200" dirty="0" err="1" smtClean="0">
                <a:solidFill>
                  <a:schemeClr val="tx1"/>
                </a:solidFill>
                <a:latin typeface="+mn-lt"/>
                <a:ea typeface="+mn-ea"/>
                <a:cs typeface="+mn-cs"/>
              </a:rPr>
              <a:t>Distelhorst</a:t>
            </a:r>
            <a:r>
              <a:rPr lang="en-US" sz="1200" kern="1200" dirty="0" smtClean="0">
                <a:solidFill>
                  <a:schemeClr val="tx1"/>
                </a:solidFill>
                <a:latin typeface="+mn-lt"/>
                <a:ea typeface="+mn-ea"/>
                <a:cs typeface="+mn-cs"/>
              </a:rPr>
              <a:t> &amp; Wyss, 2013. p. e446.)</a:t>
            </a:r>
          </a:p>
          <a:p>
            <a:r>
              <a:rPr lang="en-US" sz="1200" kern="1200" dirty="0" smtClean="0">
                <a:solidFill>
                  <a:schemeClr val="tx1"/>
                </a:solidFill>
                <a:latin typeface="+mn-lt"/>
                <a:ea typeface="+mn-ea"/>
                <a:cs typeface="+mn-cs"/>
              </a:rPr>
              <a:t>As you can see, the concept map is very fluid. The mission, vision, and values head the map and direct our interactions not only with the students, but with the intertwined matrix of community, acute care settings, community care settings, the interprofessional relations, and the integration of simulation across all boundaries. The program outcomes for the School of Nursing are delineated to the right, and will remain as strongly supported throughout the program as they are now. To the left are the vested partners and guiding organizations that influence every aspect of the curriculum.</a:t>
            </a:r>
          </a:p>
          <a:p>
            <a:r>
              <a:rPr lang="en-US" sz="1200" kern="1200" dirty="0" smtClean="0">
                <a:solidFill>
                  <a:schemeClr val="tx1"/>
                </a:solidFill>
                <a:latin typeface="+mn-lt"/>
                <a:ea typeface="+mn-ea"/>
                <a:cs typeface="+mn-cs"/>
              </a:rPr>
              <a:t>In supporting learner centered learning, the addition of community experiences encourages students to explore the resources available within a given community, as well as the needs of the constituents of the community, and how to bring the two together. This applies to individuals in the acute care setting, as nursing students assist in preparing the individual to return home.</a:t>
            </a:r>
          </a:p>
          <a:p>
            <a:r>
              <a:rPr lang="en-US" sz="1200" kern="1200" dirty="0" smtClean="0">
                <a:solidFill>
                  <a:schemeClr val="tx1"/>
                </a:solidFill>
                <a:latin typeface="+mn-lt"/>
                <a:ea typeface="+mn-ea"/>
                <a:cs typeface="+mn-cs"/>
              </a:rPr>
              <a:t>The community-based nursing education (CBNE) delineated by the AACN as described by </a:t>
            </a:r>
            <a:r>
              <a:rPr lang="en-US" sz="1200" kern="1200" dirty="0" err="1" smtClean="0">
                <a:solidFill>
                  <a:schemeClr val="tx1"/>
                </a:solidFill>
                <a:latin typeface="+mn-lt"/>
                <a:ea typeface="+mn-ea"/>
                <a:cs typeface="+mn-cs"/>
              </a:rPr>
              <a:t>Ferren</a:t>
            </a:r>
            <a:r>
              <a:rPr lang="en-US" sz="1200" kern="1200" dirty="0" smtClean="0">
                <a:solidFill>
                  <a:schemeClr val="tx1"/>
                </a:solidFill>
                <a:latin typeface="+mn-lt"/>
                <a:ea typeface="+mn-ea"/>
                <a:cs typeface="+mn-cs"/>
              </a:rPr>
              <a:t> Carter et al allows students to:</a:t>
            </a:r>
          </a:p>
          <a:p>
            <a:pPr lvl="0"/>
            <a:r>
              <a:rPr lang="en-US" sz="1200" kern="1200" dirty="0" smtClean="0">
                <a:solidFill>
                  <a:schemeClr val="tx1"/>
                </a:solidFill>
                <a:latin typeface="+mn-lt"/>
                <a:ea typeface="+mn-ea"/>
                <a:cs typeface="+mn-cs"/>
              </a:rPr>
              <a:t>Provide care along a continuum from wellness to illness </a:t>
            </a:r>
          </a:p>
          <a:p>
            <a:pPr lvl="0"/>
            <a:r>
              <a:rPr lang="en-US" sz="1200" kern="1200" dirty="0" smtClean="0">
                <a:solidFill>
                  <a:schemeClr val="tx1"/>
                </a:solidFill>
                <a:latin typeface="+mn-lt"/>
                <a:ea typeface="+mn-ea"/>
                <a:cs typeface="+mn-cs"/>
              </a:rPr>
              <a:t>Work with interdisciplinary teams </a:t>
            </a:r>
          </a:p>
          <a:p>
            <a:pPr lvl="0"/>
            <a:r>
              <a:rPr lang="en-US" sz="1200" kern="1200" dirty="0" smtClean="0">
                <a:solidFill>
                  <a:schemeClr val="tx1"/>
                </a:solidFill>
                <a:latin typeface="+mn-lt"/>
                <a:ea typeface="+mn-ea"/>
                <a:cs typeface="+mn-cs"/>
              </a:rPr>
              <a:t>Work with and across diverse health-care delivery environments and communities; and </a:t>
            </a:r>
          </a:p>
          <a:p>
            <a:pPr lvl="0"/>
            <a:r>
              <a:rPr lang="en-US" sz="1200" kern="1200" dirty="0" smtClean="0">
                <a:solidFill>
                  <a:schemeClr val="tx1"/>
                </a:solidFill>
                <a:latin typeface="+mn-lt"/>
                <a:ea typeface="+mn-ea"/>
                <a:cs typeface="+mn-cs"/>
              </a:rPr>
              <a:t>Provide care for diverse populations, including diverse ages, sex, ethnicity, healthy-ill populations, and acute-chronic health states (AACN, 1999. p. ii.) (</a:t>
            </a:r>
            <a:r>
              <a:rPr lang="en-US" sz="1200" kern="1200" dirty="0" err="1" smtClean="0">
                <a:solidFill>
                  <a:schemeClr val="tx1"/>
                </a:solidFill>
                <a:latin typeface="+mn-lt"/>
                <a:ea typeface="+mn-ea"/>
                <a:cs typeface="+mn-cs"/>
              </a:rPr>
              <a:t>Ferren</a:t>
            </a:r>
            <a:r>
              <a:rPr lang="en-US" sz="1200" kern="1200" dirty="0" smtClean="0">
                <a:solidFill>
                  <a:schemeClr val="tx1"/>
                </a:solidFill>
                <a:latin typeface="+mn-lt"/>
                <a:ea typeface="+mn-ea"/>
                <a:cs typeface="+mn-cs"/>
              </a:rPr>
              <a:t> Carter et al, 2005. p. 168). </a:t>
            </a:r>
          </a:p>
          <a:p>
            <a:r>
              <a:rPr lang="en-US" sz="1200" kern="1200" dirty="0" smtClean="0">
                <a:solidFill>
                  <a:schemeClr val="tx1"/>
                </a:solidFill>
                <a:latin typeface="+mn-lt"/>
                <a:ea typeface="+mn-ea"/>
                <a:cs typeface="+mn-cs"/>
              </a:rPr>
              <a:t>Learning within the community settings across the entire program meets the need to integrate respect, understanding, and support of individuals of diverse populations and across the life span.</a:t>
            </a:r>
          </a:p>
          <a:p>
            <a:r>
              <a:rPr lang="en-US" sz="1200" kern="1200" dirty="0" smtClean="0">
                <a:solidFill>
                  <a:schemeClr val="tx1"/>
                </a:solidFill>
                <a:latin typeface="+mn-lt"/>
                <a:ea typeface="+mn-ea"/>
                <a:cs typeface="+mn-cs"/>
              </a:rPr>
              <a:t> “The baccalaureate program prepares the graduate to: </a:t>
            </a:r>
          </a:p>
          <a:p>
            <a:pPr lvl="0"/>
            <a:r>
              <a:rPr lang="en-US" sz="1200" kern="1200" dirty="0" smtClean="0">
                <a:solidFill>
                  <a:schemeClr val="tx1"/>
                </a:solidFill>
                <a:latin typeface="+mn-lt"/>
                <a:ea typeface="+mn-ea"/>
                <a:cs typeface="+mn-cs"/>
              </a:rPr>
              <a:t>demonstrate an understanding of culture and cultural competence in practice; </a:t>
            </a:r>
          </a:p>
          <a:p>
            <a:pPr lvl="0"/>
            <a:r>
              <a:rPr lang="en-US" sz="1200" kern="1200" dirty="0" smtClean="0">
                <a:solidFill>
                  <a:schemeClr val="tx1"/>
                </a:solidFill>
                <a:latin typeface="+mn-lt"/>
                <a:ea typeface="+mn-ea"/>
                <a:cs typeface="+mn-cs"/>
              </a:rPr>
              <a:t>compare similarities and differences in values, beliefs, and practices among and within diverse populations; </a:t>
            </a:r>
          </a:p>
          <a:p>
            <a:pPr lvl="0"/>
            <a:r>
              <a:rPr lang="en-US" sz="1200" kern="1200" dirty="0" smtClean="0">
                <a:solidFill>
                  <a:schemeClr val="tx1"/>
                </a:solidFill>
                <a:latin typeface="+mn-lt"/>
                <a:ea typeface="+mn-ea"/>
                <a:cs typeface="+mn-cs"/>
              </a:rPr>
              <a:t>explain the relationships among cultural, physiological, ecological, pharmacologic, and genetic factors, and </a:t>
            </a:r>
          </a:p>
          <a:p>
            <a:pPr lvl="0"/>
            <a:r>
              <a:rPr lang="en-US" sz="1200" kern="1200" dirty="0" smtClean="0">
                <a:solidFill>
                  <a:schemeClr val="tx1"/>
                </a:solidFill>
                <a:latin typeface="+mn-lt"/>
                <a:ea typeface="+mn-ea"/>
                <a:cs typeface="+mn-cs"/>
              </a:rPr>
              <a:t>integrate social and cultural assessment data (including language and health literacy) in planning, implementing and evaluating care (AACN, 2008. p. 3).</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more effectively accomplished in a curriculum that is rich in community experiences, as it allows the students to work with diverse populations in the community in which they live.</a:t>
            </a:r>
          </a:p>
          <a:p>
            <a:r>
              <a:rPr lang="en-US" sz="1200" kern="1200" dirty="0" smtClean="0">
                <a:solidFill>
                  <a:schemeClr val="tx1"/>
                </a:solidFill>
                <a:latin typeface="+mn-lt"/>
                <a:ea typeface="+mn-ea"/>
                <a:cs typeface="+mn-cs"/>
              </a:rPr>
              <a:t>“Active learning involves strategies to ‘engage’ versus ‘explain’” (Keating, 2011. p. 82). Integration of community experiences into the existing curriculum creates opportunities for the student to use critical thinking by immersing the student in an environment in which they must assess needs of individuals, explore existing resources, and find ways to match the two. </a:t>
            </a:r>
          </a:p>
          <a:p>
            <a:r>
              <a:rPr lang="en-US" sz="1200" kern="1200" dirty="0" smtClean="0">
                <a:solidFill>
                  <a:schemeClr val="tx1"/>
                </a:solidFill>
                <a:latin typeface="+mn-lt"/>
                <a:ea typeface="+mn-ea"/>
                <a:cs typeface="+mn-cs"/>
              </a:rPr>
              <a:t>Ferris State University’s School of Nursing already implements a home care setting in simulation, allowing the student to become familiar with the distractions and challenges that face the nurse in the care of a patient in the home, as well as allowing the student to practice addressing cultural differences in respect to health care. Increased experience in simulation could include assessment of a pregnant teen (for example), evaluation of teen pregnancies within a given community, preparation of teaching opportunities directed toward the teen population, and presentation of this teaching to the class. Use of technology to explore a community need, create simulations based on a community need, and create teaching tools to reach the population in question support the integration of community care and technological resources.</a:t>
            </a:r>
          </a:p>
          <a:p>
            <a:r>
              <a:rPr lang="en-US" sz="1200" kern="1200" dirty="0" smtClean="0">
                <a:solidFill>
                  <a:schemeClr val="tx1"/>
                </a:solidFill>
                <a:latin typeface="+mn-lt"/>
                <a:ea typeface="+mn-ea"/>
                <a:cs typeface="+mn-cs"/>
              </a:rPr>
              <a:t>The program outcomes remain unchanged, and yet can be greatly supported by increased community experience. By increasing the range of clinical experience beyond the acute care setting, students exposure to collaborative leadership, theoretical bases for practice, broadening of the generalist nursing practice experience, nursing scholarship, a more encompassing health care environment, and professionalism across the health care settings are increased.</a:t>
            </a:r>
          </a:p>
          <a:p>
            <a:r>
              <a:rPr lang="en-US" sz="1200" kern="1200" dirty="0" smtClean="0">
                <a:solidFill>
                  <a:schemeClr val="tx1"/>
                </a:solidFill>
                <a:latin typeface="+mn-lt"/>
                <a:ea typeface="+mn-ea"/>
                <a:cs typeface="+mn-cs"/>
              </a:rPr>
              <a:t> From the Accreditation Commission for Education in Nursing (ACEN) and the standards for accreditation that will be implemented January 2014, to the American Nurses Association (ANA) and the Code of Ethics for Nurses, to the Quality and Safety Education for Nurses Institute (QSEN) and the pre-licensure knowledge, skills and attitudes definitions, to our community and clinical partners providing experiences for our students and evaluating the effectiveness of our program: by implementing a stronger community based approach we can better meet the standards, ethics, and defining characteristics as delineated by our guiding agencies as well as better meet the needs of the community, our community partners, and deliver a better informed and experienced student into the acute care clinical setting. Specifically, the ACEN standards for accreditation, standard 1, speak to community needs and involvement within the program. Standard 4 speaks to exposure to diverse populations in diverse settings (ACEN, 2013). The ANA’s Code of Ethics specifically speaks to community care in provisions 1, 2, 3, 6, and 8 (ANA, 2010).  QSEN knowledge, skills, and attitudes can be directly applied in the community setting (QSEN, 2013). </a:t>
            </a:r>
          </a:p>
          <a:p>
            <a:r>
              <a:rPr lang="en-US" sz="1200" kern="1200" dirty="0" smtClean="0">
                <a:solidFill>
                  <a:schemeClr val="tx1"/>
                </a:solidFill>
                <a:latin typeface="+mn-lt"/>
                <a:ea typeface="+mn-ea"/>
                <a:cs typeface="+mn-cs"/>
              </a:rPr>
              <a:t>Adding community experiences into the existing clinical rotations which is heavily weighted in the acute care area would create a broader base of experiences, expose the students to a greater range of nursing opportunities, shift the focus away from acute care, and create a true school of nursing-community partnership. </a:t>
            </a:r>
          </a:p>
          <a:p>
            <a:r>
              <a:rPr lang="en-US" sz="1200" kern="1200" dirty="0" smtClean="0">
                <a:solidFill>
                  <a:schemeClr val="tx1"/>
                </a:solidFill>
                <a:latin typeface="+mn-lt"/>
                <a:ea typeface="+mn-ea"/>
                <a:cs typeface="+mn-cs"/>
              </a:rPr>
              <a:t>In the beginning semester, a change has been made that will be implemented next semester. The first semester students will be going to long-term care facilities instead of directly into the acute care setting. The long term care facilities were chosen based on rehabilitation services. The focus is on providing the best possible care for the patient and if possible moving the long term patient back into the home setting. This change answers the question that has arisen from many quarters, “Where is your elder care?”</a:t>
            </a:r>
          </a:p>
          <a:p>
            <a:r>
              <a:rPr lang="en-US" sz="1200" kern="1200" dirty="0" smtClean="0">
                <a:solidFill>
                  <a:schemeClr val="tx1"/>
                </a:solidFill>
                <a:latin typeface="+mn-lt"/>
                <a:ea typeface="+mn-ea"/>
                <a:cs typeface="+mn-cs"/>
              </a:rPr>
              <a:t>Students have frequently complained that the public health rotation is too long (two weeks) and not relevant to where they see themselves in nursing. Can we increase relevancy by removing the two week block of public health experiences, and breaking it into the correlating specialty areas? For example, WIC and breast feeding support in the obstetrical rotation, immunization clinics in the pediatric rotations, epidemiology in the general medical rotations?</a:t>
            </a:r>
          </a:p>
          <a:p>
            <a:r>
              <a:rPr lang="en-US" sz="1200" kern="1200" dirty="0" smtClean="0">
                <a:solidFill>
                  <a:schemeClr val="tx1"/>
                </a:solidFill>
                <a:latin typeface="+mn-lt"/>
                <a:ea typeface="+mn-ea"/>
                <a:cs typeface="+mn-cs"/>
              </a:rPr>
              <a:t>In the pediatric and obstetrical rotations, would the inpatient experience be better balanced by emphasis on women’s and children’s issues in the community, in the schools, in the work place? Are local employers providing time and space for breast feeding mothers to pump during the work day? Are schools adequately aware of special needs of children with cystic fibrosis, asthma, peanut allergies? Could the schools and the children benefit from education opportunities designed by nursing students?</a:t>
            </a:r>
          </a:p>
          <a:p>
            <a:r>
              <a:rPr lang="en-US" sz="1200" kern="1200" dirty="0" smtClean="0">
                <a:solidFill>
                  <a:schemeClr val="tx1"/>
                </a:solidFill>
                <a:latin typeface="+mn-lt"/>
                <a:ea typeface="+mn-ea"/>
                <a:cs typeface="+mn-cs"/>
              </a:rPr>
              <a:t>In the mental health rotation, experience with the inpatient setting of psychiatric care is a valuable experience. How much more valuable would the experience be if balanced with outpatient mental health, outreach programs for the homeless, or experience within a women’s shelter? Where do the patients of inpatient mental health facilities go after discharge? What are their needs post discharge? How can student nurses assist in treatment compliance issues?</a:t>
            </a:r>
          </a:p>
          <a:p>
            <a:r>
              <a:rPr lang="en-US" sz="1200" kern="1200" dirty="0" smtClean="0">
                <a:solidFill>
                  <a:schemeClr val="tx1"/>
                </a:solidFill>
                <a:latin typeface="+mn-lt"/>
                <a:ea typeface="+mn-ea"/>
                <a:cs typeface="+mn-cs"/>
              </a:rPr>
              <a:t>Focusing for a moment on the hospice opportunities, the possibilities for expanded experience in end of life care could be centered in the critical care section of the senior year. This would allow for a deliberative approach to end of life care set in contrast to the critical care setting where the focus may be management of multiple medications and interventions in an intense task oriented, prioritization challenging mind set. Alternating the critical care rotation with a hospice rotation would balance the intensity of action with the intensity of support for the dying patient as well as support for the patient’s family. The shift from the hospital into the home setting would give rise to reflection of how to assist the hospital patient post discharge.</a:t>
            </a:r>
          </a:p>
          <a:p>
            <a:r>
              <a:rPr lang="en-US" sz="1200" kern="1200" dirty="0" smtClean="0">
                <a:solidFill>
                  <a:schemeClr val="tx1"/>
                </a:solidFill>
                <a:latin typeface="+mn-lt"/>
                <a:ea typeface="+mn-ea"/>
                <a:cs typeface="+mn-cs"/>
              </a:rPr>
              <a:t>Ideally, students would be placed in a community and the clinical experiences would be based in that community. From extended care facility to hospital, from public health to home care, the student would become invested in one community. In latter semesters, there is the inevitable move to the large hospitals in Grand Rapids, but pull outs to the community could either return the student to the original community in which they were based or explore microcosms of community care in an urban setting.</a:t>
            </a:r>
          </a:p>
          <a:p>
            <a:r>
              <a:rPr lang="en-US" sz="1200" kern="1200" dirty="0" smtClean="0">
                <a:solidFill>
                  <a:schemeClr val="tx1"/>
                </a:solidFill>
                <a:latin typeface="+mn-lt"/>
                <a:ea typeface="+mn-ea"/>
                <a:cs typeface="+mn-cs"/>
              </a:rPr>
              <a:t>Unless the approach to community care in deliberate and multi-focal, students will not understand the importance of the community care (Simpson, 2012). A systematic approach across the entire program will be far more valuable than isolated events in a single semester. While increasing the community experiences, and tying the community resources into the patient care modality, this approach does not add to the didactic curriculum. It will reduce, slightly the acute care clinical hours, thereby balancing the experiences of nursing across a spectrum of inpatient care and community care. Billings and Halstead state “In addition to content related to specific nursing areas, baccalaureate curricula also include concepts related to management, community health, nursing theory and research, group dynamics, and professional issues” (Billings &amp; Halstead, 2012. p. 126.) While not increasing content, more creative community based clinical experiences could fully support the existing curricula while expanding opportunities in the above stated areas.</a:t>
            </a:r>
          </a:p>
          <a:p>
            <a:r>
              <a:rPr lang="en-US" sz="1200" kern="1200" dirty="0" smtClean="0">
                <a:solidFill>
                  <a:schemeClr val="tx1"/>
                </a:solidFill>
                <a:latin typeface="+mn-lt"/>
                <a:ea typeface="+mn-ea"/>
                <a:cs typeface="+mn-cs"/>
              </a:rPr>
              <a:t>References:</a:t>
            </a:r>
          </a:p>
          <a:p>
            <a:r>
              <a:rPr lang="en-US" sz="1200" kern="1200" dirty="0" smtClean="0">
                <a:solidFill>
                  <a:schemeClr val="tx1"/>
                </a:solidFill>
                <a:latin typeface="+mn-lt"/>
                <a:ea typeface="+mn-ea"/>
                <a:cs typeface="+mn-cs"/>
              </a:rPr>
              <a:t>Accreditation Commission for Education in Nursing, (2013). Accreditation Manual. ACEN. Atlanta, GA. Retrieved from </a:t>
            </a:r>
            <a:r>
              <a:rPr lang="en-US" sz="1200" u="sng" kern="1200" dirty="0" smtClean="0">
                <a:solidFill>
                  <a:schemeClr val="tx1"/>
                </a:solidFill>
                <a:latin typeface="+mn-lt"/>
                <a:ea typeface="+mn-ea"/>
                <a:cs typeface="+mn-cs"/>
                <a:hlinkClick r:id="rId3"/>
              </a:rPr>
              <a:t>http://acenursing.org/</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American Nurses Association, (2010). Code of ethics for nurses with interpretive statements. Retrieved from </a:t>
            </a:r>
            <a:r>
              <a:rPr lang="en-US" sz="1200" u="sng" kern="1200" dirty="0" smtClean="0">
                <a:solidFill>
                  <a:schemeClr val="tx1"/>
                </a:solidFill>
                <a:latin typeface="+mn-lt"/>
                <a:ea typeface="+mn-ea"/>
                <a:cs typeface="+mn-cs"/>
                <a:hlinkClick r:id="rId4"/>
              </a:rPr>
              <a:t>http://www.nursingworld.org/MainMenuCategories/EthicsStandards/CodeofEthicsforNurses/Code-of-Ethics.pdf</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American Association of Colleges of Nursing, (2002). Using strategic partnerships to expand nursing education programs. Retrieved from </a:t>
            </a:r>
            <a:r>
              <a:rPr lang="en-US" sz="1200" u="sng" kern="1200" dirty="0" smtClean="0">
                <a:solidFill>
                  <a:schemeClr val="tx1"/>
                </a:solidFill>
                <a:latin typeface="+mn-lt"/>
                <a:ea typeface="+mn-ea"/>
                <a:cs typeface="+mn-cs"/>
                <a:hlinkClick r:id="rId5"/>
              </a:rPr>
              <a:t>http://www.aacn.nche.edu/aacn-publications/issue-bulletin/using-strategic-partnerships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American Association of Colleges of Nursing, (2008). Cultural competency in baccalaureate nursing education. Retrieved from </a:t>
            </a:r>
            <a:r>
              <a:rPr lang="en-US" sz="1200" u="sng" kern="1200" dirty="0" smtClean="0">
                <a:solidFill>
                  <a:schemeClr val="tx1"/>
                </a:solidFill>
                <a:latin typeface="+mn-lt"/>
                <a:ea typeface="+mn-ea"/>
                <a:cs typeface="+mn-cs"/>
                <a:hlinkClick r:id="rId6"/>
              </a:rPr>
              <a:t>http://www.aacn.nche.edu/leading-initiatives/education-resources/competency.pdf</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Billings, D. M., &amp; Halstead, J. A. (2012). Teaching in nursing: A guide for faculty (4th ed.). St. Louis, MO: Elsevier.</a:t>
            </a:r>
          </a:p>
          <a:p>
            <a:r>
              <a:rPr lang="en-US" sz="1200" kern="1200" dirty="0" err="1" smtClean="0">
                <a:solidFill>
                  <a:schemeClr val="tx1"/>
                </a:solidFill>
                <a:latin typeface="+mn-lt"/>
                <a:ea typeface="+mn-ea"/>
                <a:cs typeface="+mn-cs"/>
              </a:rPr>
              <a:t>Distelhorst</a:t>
            </a:r>
            <a:r>
              <a:rPr lang="en-US" sz="1200" kern="1200" dirty="0" smtClean="0">
                <a:solidFill>
                  <a:schemeClr val="tx1"/>
                </a:solidFill>
                <a:latin typeface="+mn-lt"/>
                <a:ea typeface="+mn-ea"/>
                <a:cs typeface="+mn-cs"/>
              </a:rPr>
              <a:t>, K.S. &amp; Wyss, L.L., ( 2013). Simulation in community health nursing: A conceptual approach. </a:t>
            </a:r>
            <a:r>
              <a:rPr lang="en-US" sz="1200" i="1" kern="1200" dirty="0" smtClean="0">
                <a:solidFill>
                  <a:schemeClr val="tx1"/>
                </a:solidFill>
                <a:latin typeface="+mn-lt"/>
                <a:ea typeface="+mn-ea"/>
                <a:cs typeface="+mn-cs"/>
              </a:rPr>
              <a:t>Clinical Simulation in Nursing, 9</a:t>
            </a:r>
            <a:r>
              <a:rPr lang="en-US" sz="1200" kern="1200" dirty="0" smtClean="0">
                <a:solidFill>
                  <a:schemeClr val="tx1"/>
                </a:solidFill>
                <a:latin typeface="+mn-lt"/>
                <a:ea typeface="+mn-ea"/>
                <a:cs typeface="+mn-cs"/>
              </a:rPr>
              <a:t>(10). p. e445-e451. </a:t>
            </a:r>
            <a:r>
              <a:rPr lang="en-US" sz="1200" u="sng" kern="1200" dirty="0" smtClean="0">
                <a:solidFill>
                  <a:schemeClr val="tx1"/>
                </a:solidFill>
                <a:latin typeface="+mn-lt"/>
                <a:ea typeface="+mn-ea"/>
                <a:cs typeface="+mn-cs"/>
                <a:hlinkClick r:id="rId7"/>
              </a:rPr>
              <a:t>http://dx.doi.org/10.1016/j.ecns.2012.07.208</a:t>
            </a:r>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Ferren</a:t>
            </a:r>
            <a:r>
              <a:rPr lang="en-US" sz="1200" kern="1200" dirty="0" smtClean="0">
                <a:solidFill>
                  <a:schemeClr val="tx1"/>
                </a:solidFill>
                <a:latin typeface="+mn-lt"/>
                <a:ea typeface="+mn-ea"/>
                <a:cs typeface="+mn-cs"/>
              </a:rPr>
              <a:t> Carter, K., Fournier, M., Grover, </a:t>
            </a:r>
            <a:r>
              <a:rPr lang="en-US" sz="1200" kern="1200" dirty="0" err="1" smtClean="0">
                <a:solidFill>
                  <a:schemeClr val="tx1"/>
                </a:solidFill>
                <a:latin typeface="+mn-lt"/>
                <a:ea typeface="+mn-ea"/>
                <a:cs typeface="+mn-cs"/>
              </a:rPr>
              <a:t>Kiehl</a:t>
            </a:r>
            <a:r>
              <a:rPr lang="en-US" sz="1200" kern="1200" dirty="0" smtClean="0">
                <a:solidFill>
                  <a:schemeClr val="tx1"/>
                </a:solidFill>
                <a:latin typeface="+mn-lt"/>
                <a:ea typeface="+mn-ea"/>
                <a:cs typeface="+mn-cs"/>
              </a:rPr>
              <a:t>, E. M., &amp; Sims, K.M., (2005). Innovations in community-based nursing education: Transitioning faculty. </a:t>
            </a:r>
            <a:r>
              <a:rPr lang="en-US" sz="1200" i="1" kern="1200" dirty="0" smtClean="0">
                <a:solidFill>
                  <a:schemeClr val="tx1"/>
                </a:solidFill>
                <a:latin typeface="+mn-lt"/>
                <a:ea typeface="+mn-ea"/>
                <a:cs typeface="+mn-cs"/>
              </a:rPr>
              <a:t>Journal of Professional Nursing, 21,</a:t>
            </a:r>
            <a:r>
              <a:rPr lang="en-US" sz="1200" kern="1200" dirty="0" smtClean="0">
                <a:solidFill>
                  <a:schemeClr val="tx1"/>
                </a:solidFill>
                <a:latin typeface="+mn-lt"/>
                <a:ea typeface="+mn-ea"/>
                <a:cs typeface="+mn-cs"/>
              </a:rPr>
              <a:t> 3. p. 167-174. Retrieved from </a:t>
            </a:r>
            <a:r>
              <a:rPr lang="en-US" sz="1200" u="sng" kern="1200" dirty="0" smtClean="0">
                <a:solidFill>
                  <a:schemeClr val="tx1"/>
                </a:solidFill>
                <a:latin typeface="+mn-lt"/>
                <a:ea typeface="+mn-ea"/>
                <a:cs typeface="+mn-cs"/>
                <a:hlinkClick r:id="rId8"/>
              </a:rPr>
              <a:t>http://ac.els-cdn.com/S8755722305000530/1-s2.0-S8755722305000530-main.pdf?_tid=59223bf4-328d-11e3-8269-00000aab0f6b&amp;acdnat=1381507021_b2143c37535c088ed2e6454680c3b220</a:t>
            </a:r>
            <a:r>
              <a:rPr lang="en-US" sz="1200" u="sng"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Ferris State University School of Nursing, (2013). Handbook for undergraduate nurses.  Retrieved from </a:t>
            </a:r>
            <a:r>
              <a:rPr lang="en-US" sz="1200" u="sng" kern="1200" dirty="0" smtClean="0">
                <a:solidFill>
                  <a:schemeClr val="tx1"/>
                </a:solidFill>
                <a:latin typeface="+mn-lt"/>
                <a:ea typeface="+mn-ea"/>
                <a:cs typeface="+mn-cs"/>
                <a:hlinkClick r:id="rId9"/>
              </a:rPr>
              <a:t>http://www.ferris.edu/HTMLS/colleges/alliedhe/Nursing/BSN/Handbook-for-Undergrad-Nursng-Students-2013.pdf</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Ferris State University School of Nursing, (2012). Mission, vision, values. Retrieved from </a:t>
            </a:r>
            <a:r>
              <a:rPr lang="en-US" sz="1200" u="sng" kern="1200" dirty="0" smtClean="0">
                <a:solidFill>
                  <a:schemeClr val="tx1"/>
                </a:solidFill>
                <a:latin typeface="+mn-lt"/>
                <a:ea typeface="+mn-ea"/>
                <a:cs typeface="+mn-cs"/>
                <a:hlinkClick r:id="rId10"/>
              </a:rPr>
              <a:t>http://www.ferris.edu/HTMLS/colleges/alliedhe/Nursing/Mission-Vision-and-Philosophy.htm</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Forbes, M. O. &amp; Hickey, M. T., (2009). Curriculum reform in baccalaureate nursing education: Review of literature. </a:t>
            </a:r>
            <a:r>
              <a:rPr lang="en-US" sz="1200" i="1" kern="1200" dirty="0" smtClean="0">
                <a:solidFill>
                  <a:schemeClr val="tx1"/>
                </a:solidFill>
                <a:latin typeface="+mn-lt"/>
                <a:ea typeface="+mn-ea"/>
                <a:cs typeface="+mn-cs"/>
              </a:rPr>
              <a:t>International Journal of Nursing Education Scholarship, 6</a:t>
            </a:r>
            <a:r>
              <a:rPr lang="en-US" sz="1200" kern="1200" dirty="0" smtClean="0">
                <a:solidFill>
                  <a:schemeClr val="tx1"/>
                </a:solidFill>
                <a:latin typeface="+mn-lt"/>
                <a:ea typeface="+mn-ea"/>
                <a:cs typeface="+mn-cs"/>
              </a:rPr>
              <a:t>(1). pp. Article 27. </a:t>
            </a:r>
            <a:r>
              <a:rPr lang="en-US" sz="1200" b="1" kern="1200" dirty="0" smtClean="0">
                <a:solidFill>
                  <a:schemeClr val="tx1"/>
                </a:solidFill>
                <a:latin typeface="+mn-lt"/>
                <a:ea typeface="+mn-ea"/>
                <a:cs typeface="+mn-cs"/>
              </a:rPr>
              <a:t>DOI:</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1"/>
              </a:rPr>
              <a:t>http://dx.doi.org/10.2202/1548-923X.1797</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Keating, S. B. (2010). </a:t>
            </a:r>
            <a:r>
              <a:rPr lang="en-US" sz="1200" i="1" kern="1200" dirty="0" smtClean="0">
                <a:solidFill>
                  <a:schemeClr val="tx1"/>
                </a:solidFill>
                <a:latin typeface="+mn-lt"/>
                <a:ea typeface="+mn-ea"/>
                <a:cs typeface="+mn-cs"/>
              </a:rPr>
              <a:t>Curriculum development and evaluation in nursing </a:t>
            </a:r>
            <a:r>
              <a:rPr lang="en-US" sz="1200" kern="1200" dirty="0" smtClean="0">
                <a:solidFill>
                  <a:schemeClr val="tx1"/>
                </a:solidFill>
                <a:latin typeface="+mn-lt"/>
                <a:ea typeface="+mn-ea"/>
                <a:cs typeface="+mn-cs"/>
              </a:rPr>
              <a:t>(2nd ed.)</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York: Springer Publishing.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Keller, L. O., </a:t>
            </a:r>
            <a:r>
              <a:rPr lang="en-US" sz="1200" kern="1200" dirty="0" err="1" smtClean="0">
                <a:solidFill>
                  <a:schemeClr val="tx1"/>
                </a:solidFill>
                <a:latin typeface="+mn-lt"/>
                <a:ea typeface="+mn-ea"/>
                <a:cs typeface="+mn-cs"/>
              </a:rPr>
              <a:t>Strohsnein</a:t>
            </a:r>
            <a:r>
              <a:rPr lang="en-US" sz="1200" kern="1200" dirty="0" smtClean="0">
                <a:solidFill>
                  <a:schemeClr val="tx1"/>
                </a:solidFill>
                <a:latin typeface="+mn-lt"/>
                <a:ea typeface="+mn-ea"/>
                <a:cs typeface="+mn-cs"/>
              </a:rPr>
              <a:t>, S., &amp; Schaffer, M. A., ( 2011). Finding common ground in public health nursing and practice. </a:t>
            </a:r>
            <a:r>
              <a:rPr lang="en-US" sz="1200" i="1" kern="1200" dirty="0" smtClean="0">
                <a:solidFill>
                  <a:schemeClr val="tx1"/>
                </a:solidFill>
                <a:latin typeface="+mn-lt"/>
                <a:ea typeface="+mn-ea"/>
                <a:cs typeface="+mn-cs"/>
              </a:rPr>
              <a:t>Public Health Nursing, 28</a:t>
            </a:r>
            <a:r>
              <a:rPr lang="en-US" sz="1200" kern="1200" dirty="0" smtClean="0">
                <a:solidFill>
                  <a:schemeClr val="tx1"/>
                </a:solidFill>
                <a:latin typeface="+mn-lt"/>
                <a:ea typeface="+mn-ea"/>
                <a:cs typeface="+mn-cs"/>
              </a:rPr>
              <a:t>(3). p. 261-270. </a:t>
            </a:r>
            <a:r>
              <a:rPr lang="en-US" sz="1200" kern="1200" dirty="0" err="1" smtClean="0">
                <a:solidFill>
                  <a:schemeClr val="tx1"/>
                </a:solidFill>
                <a:latin typeface="+mn-lt"/>
                <a:ea typeface="+mn-ea"/>
                <a:cs typeface="+mn-cs"/>
              </a:rPr>
              <a:t>doi</a:t>
            </a:r>
            <a:r>
              <a:rPr lang="en-US" sz="1200" kern="1200" dirty="0" smtClean="0">
                <a:solidFill>
                  <a:schemeClr val="tx1"/>
                </a:solidFill>
                <a:latin typeface="+mn-lt"/>
                <a:ea typeface="+mn-ea"/>
                <a:cs typeface="+mn-cs"/>
              </a:rPr>
              <a:t>: 10.0000/j.1525-1446.2010.000905.x. </a:t>
            </a:r>
          </a:p>
          <a:p>
            <a:r>
              <a:rPr lang="en-US" sz="1200" kern="1200" dirty="0" smtClean="0">
                <a:solidFill>
                  <a:schemeClr val="tx1"/>
                </a:solidFill>
                <a:latin typeface="+mn-lt"/>
                <a:ea typeface="+mn-ea"/>
                <a:cs typeface="+mn-cs"/>
              </a:rPr>
              <a:t>Kelly, D. &amp; King, K., (2011). Practice development in community nursing: Opportunities and challenges. </a:t>
            </a:r>
            <a:r>
              <a:rPr lang="en-US" sz="1200" i="1" kern="1200" dirty="0" smtClean="0">
                <a:solidFill>
                  <a:schemeClr val="tx1"/>
                </a:solidFill>
                <a:latin typeface="+mn-lt"/>
                <a:ea typeface="+mn-ea"/>
                <a:cs typeface="+mn-cs"/>
              </a:rPr>
              <a:t>Nursing Standard, 25</a:t>
            </a:r>
            <a:r>
              <a:rPr lang="en-US" sz="1200" kern="1200" dirty="0" smtClean="0">
                <a:solidFill>
                  <a:schemeClr val="tx1"/>
                </a:solidFill>
                <a:latin typeface="+mn-lt"/>
                <a:ea typeface="+mn-ea"/>
                <a:cs typeface="+mn-cs"/>
              </a:rPr>
              <a:t>(30). p. 38-44. Retrieved from </a:t>
            </a:r>
            <a:r>
              <a:rPr lang="en-US" sz="1200" u="sng" kern="1200" dirty="0" smtClean="0">
                <a:solidFill>
                  <a:schemeClr val="tx1"/>
                </a:solidFill>
                <a:latin typeface="+mn-lt"/>
                <a:ea typeface="+mn-ea"/>
                <a:cs typeface="+mn-cs"/>
                <a:hlinkClick r:id="rId12"/>
              </a:rPr>
              <a:t>http://go.galegroup.com/ps/i.do?id=GALE%7CA254311766&amp;v=2.1&amp;u=lom_ferrissu&amp;it=r&amp;p=ITOF&amp;sw=w&amp;asid=7aebae38f7e674e463da811fceedba63</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Meadows, P., (2009). Community health nursing. </a:t>
            </a:r>
            <a:r>
              <a:rPr lang="en-US" sz="1200" i="1" kern="1200" dirty="0" smtClean="0">
                <a:solidFill>
                  <a:schemeClr val="tx1"/>
                </a:solidFill>
                <a:latin typeface="+mn-lt"/>
                <a:ea typeface="+mn-ea"/>
                <a:cs typeface="+mn-cs"/>
              </a:rPr>
              <a:t>American Journal of Nursing, 109</a:t>
            </a:r>
            <a:r>
              <a:rPr lang="en-US" sz="1200" kern="1200" dirty="0" smtClean="0">
                <a:solidFill>
                  <a:schemeClr val="tx1"/>
                </a:solidFill>
                <a:latin typeface="+mn-lt"/>
                <a:ea typeface="+mn-ea"/>
                <a:cs typeface="+mn-cs"/>
              </a:rPr>
              <a:t>. p. 19. doi:10.1097/01.NAJ.0000343102.62178.80. </a:t>
            </a:r>
          </a:p>
          <a:p>
            <a:r>
              <a:rPr lang="en-US" sz="1200" kern="1200" dirty="0" smtClean="0">
                <a:solidFill>
                  <a:schemeClr val="tx1"/>
                </a:solidFill>
                <a:latin typeface="+mn-lt"/>
                <a:ea typeface="+mn-ea"/>
                <a:cs typeface="+mn-cs"/>
              </a:rPr>
              <a:t>Quality and Safety Education for Nurses Institute, (2013). Pre-licensure KSAS. Retrieved from </a:t>
            </a:r>
            <a:r>
              <a:rPr lang="en-US" sz="1200" u="sng" kern="1200" dirty="0" smtClean="0">
                <a:solidFill>
                  <a:schemeClr val="tx1"/>
                </a:solidFill>
                <a:latin typeface="+mn-lt"/>
                <a:ea typeface="+mn-ea"/>
                <a:cs typeface="+mn-cs"/>
                <a:hlinkClick r:id="rId13"/>
              </a:rPr>
              <a:t>http://qsen.org/competencies/pre-licensure-ksas/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Simpson, V. L., (2012). Making it meaningful: teaching public health through academic-community partnerships in a baccalaureate curriculum. </a:t>
            </a:r>
            <a:r>
              <a:rPr lang="en-US" sz="1200" i="1" kern="1200" dirty="0" smtClean="0">
                <a:solidFill>
                  <a:schemeClr val="tx1"/>
                </a:solidFill>
                <a:latin typeface="+mn-lt"/>
                <a:ea typeface="+mn-ea"/>
                <a:cs typeface="+mn-cs"/>
              </a:rPr>
              <a:t>Nursing Education Perspectives. 33, </a:t>
            </a:r>
            <a:r>
              <a:rPr lang="en-US" sz="1200" kern="1200" dirty="0" smtClean="0">
                <a:solidFill>
                  <a:schemeClr val="tx1"/>
                </a:solidFill>
                <a:latin typeface="+mn-lt"/>
                <a:ea typeface="+mn-ea"/>
                <a:cs typeface="+mn-cs"/>
              </a:rPr>
              <a:t>4. P. 260-263. Retrieved from </a:t>
            </a:r>
            <a:r>
              <a:rPr lang="en-US" sz="1200" u="sng" kern="1200" dirty="0" smtClean="0">
                <a:solidFill>
                  <a:schemeClr val="tx1"/>
                </a:solidFill>
                <a:latin typeface="+mn-lt"/>
                <a:ea typeface="+mn-ea"/>
                <a:cs typeface="+mn-cs"/>
                <a:hlinkClick r:id="rId14"/>
              </a:rPr>
              <a:t>http://go.galegroup.com/ps/i.do?id=GALE%7CA300544262&amp;v=2.1&amp;u=lom_ferrissu&amp;it=r&amp;p=ITOF&amp;sw=w&amp;asid=ffa622da9d42c814d36a7a807c44242a</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311DA4D-C31A-4E24-8E5D-4554740B539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2090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owerpoint graphic_4.eps"/>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1"/>
            <a:ext cx="9220767" cy="6915575"/>
          </a:xfrm>
          <a:prstGeom prst="rect">
            <a:avLst/>
          </a:prstGeom>
        </p:spPr>
      </p:pic>
    </p:spTree>
    <p:extLst>
      <p:ext uri="{BB962C8B-B14F-4D97-AF65-F5344CB8AC3E}">
        <p14:creationId xmlns="" xmlns:p14="http://schemas.microsoft.com/office/powerpoint/2010/main" val="354945433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086" rtl="0" eaLnBrk="1" latinLnBrk="0" hangingPunct="1">
        <a:spcBef>
          <a:spcPct val="0"/>
        </a:spcBef>
        <a:buNone/>
        <a:defRPr sz="4400" kern="1200">
          <a:solidFill>
            <a:schemeClr val="tx1"/>
          </a:solidFill>
          <a:latin typeface="+mj-lt"/>
          <a:ea typeface="+mj-ea"/>
          <a:cs typeface="+mj-cs"/>
        </a:defRPr>
      </a:lvl1pPr>
    </p:titleStyle>
    <p:bodyStyle>
      <a:lvl1pPr marL="342815" indent="-342815" algn="l" defTabSz="457086" rtl="0" eaLnBrk="1" latinLnBrk="0" hangingPunct="1">
        <a:spcBef>
          <a:spcPct val="20000"/>
        </a:spcBef>
        <a:buFont typeface="Arial"/>
        <a:buNone/>
        <a:defRPr sz="3200" b="1" kern="1200" baseline="0">
          <a:solidFill>
            <a:schemeClr val="tx1"/>
          </a:solidFill>
          <a:latin typeface="Helvetica"/>
          <a:ea typeface="+mn-ea"/>
          <a:cs typeface="Helvetica"/>
        </a:defRPr>
      </a:lvl1pPr>
      <a:lvl2pPr marL="742765" indent="-285679" algn="l" defTabSz="457086" rtl="0" eaLnBrk="1" latinLnBrk="0" hangingPunct="1">
        <a:spcBef>
          <a:spcPct val="20000"/>
        </a:spcBef>
        <a:buClr>
          <a:srgbClr val="F1B82E"/>
        </a:buClr>
        <a:buSzPct val="100000"/>
        <a:buFont typeface="Menlo Bold"/>
        <a:buChar char="■"/>
        <a:defRPr sz="2800" kern="1200">
          <a:solidFill>
            <a:schemeClr val="tx1"/>
          </a:solidFill>
          <a:latin typeface="Helvetica"/>
          <a:ea typeface="+mn-ea"/>
          <a:cs typeface="Helvetica"/>
        </a:defRPr>
      </a:lvl2pPr>
      <a:lvl3pPr marL="1142715" indent="-228543" algn="l" defTabSz="457086" rtl="0" eaLnBrk="1" latinLnBrk="0" hangingPunct="1">
        <a:spcBef>
          <a:spcPct val="20000"/>
        </a:spcBef>
        <a:buClr>
          <a:srgbClr val="F1B82E"/>
        </a:buClr>
        <a:buFont typeface="Lucida Grande"/>
        <a:buChar char="▪"/>
        <a:defRPr sz="2400" kern="1200">
          <a:solidFill>
            <a:schemeClr val="tx1"/>
          </a:solidFill>
          <a:latin typeface="Helvetica"/>
          <a:ea typeface="+mn-ea"/>
          <a:cs typeface="Helvetica"/>
        </a:defRPr>
      </a:lvl3pPr>
      <a:lvl4pPr marL="1599801" indent="-228543" algn="l" defTabSz="457086" rtl="0" eaLnBrk="1" latinLnBrk="0" hangingPunct="1">
        <a:spcBef>
          <a:spcPct val="20000"/>
        </a:spcBef>
        <a:buClr>
          <a:srgbClr val="F1B82E"/>
        </a:buClr>
        <a:buFont typeface="Apple Symbols"/>
        <a:buChar char="▪"/>
        <a:defRPr sz="2000" kern="1200">
          <a:solidFill>
            <a:schemeClr val="tx1"/>
          </a:solidFill>
          <a:latin typeface="Helvetica"/>
          <a:ea typeface="+mn-ea"/>
          <a:cs typeface="Helvetica"/>
        </a:defRPr>
      </a:lvl4pPr>
      <a:lvl5pPr marL="2056887" indent="-228543" algn="l" defTabSz="457086" rtl="0" eaLnBrk="1" latinLnBrk="0" hangingPunct="1">
        <a:spcBef>
          <a:spcPct val="20000"/>
        </a:spcBef>
        <a:buClr>
          <a:srgbClr val="F1B82E"/>
        </a:buClr>
        <a:buFont typeface="Lucida Grande"/>
        <a:buChar char="⁃"/>
        <a:defRPr sz="2000" kern="1200">
          <a:solidFill>
            <a:schemeClr val="tx1"/>
          </a:solidFill>
          <a:latin typeface="Helvetica"/>
          <a:ea typeface="+mn-ea"/>
          <a:cs typeface="Helvetica"/>
        </a:defRPr>
      </a:lvl5pPr>
      <a:lvl6pPr marL="2513973" indent="-228543" algn="l" defTabSz="457086" rtl="0" eaLnBrk="1" latinLnBrk="0" hangingPunct="1">
        <a:spcBef>
          <a:spcPct val="20000"/>
        </a:spcBef>
        <a:buFont typeface="Arial"/>
        <a:buChar char="•"/>
        <a:defRPr sz="2000" kern="1200">
          <a:solidFill>
            <a:schemeClr val="tx1"/>
          </a:solidFill>
          <a:latin typeface="+mn-lt"/>
          <a:ea typeface="+mn-ea"/>
          <a:cs typeface="+mn-cs"/>
        </a:defRPr>
      </a:lvl6pPr>
      <a:lvl7pPr marL="2971059" indent="-228543" algn="l" defTabSz="457086" rtl="0" eaLnBrk="1" latinLnBrk="0" hangingPunct="1">
        <a:spcBef>
          <a:spcPct val="20000"/>
        </a:spcBef>
        <a:buFont typeface="Arial"/>
        <a:buChar char="•"/>
        <a:defRPr sz="2000" kern="1200">
          <a:solidFill>
            <a:schemeClr val="tx1"/>
          </a:solidFill>
          <a:latin typeface="+mn-lt"/>
          <a:ea typeface="+mn-ea"/>
          <a:cs typeface="+mn-cs"/>
        </a:defRPr>
      </a:lvl7pPr>
      <a:lvl8pPr marL="3428145" indent="-228543" algn="l" defTabSz="457086" rtl="0" eaLnBrk="1" latinLnBrk="0" hangingPunct="1">
        <a:spcBef>
          <a:spcPct val="20000"/>
        </a:spcBef>
        <a:buFont typeface="Arial"/>
        <a:buChar char="•"/>
        <a:defRPr sz="2000" kern="1200">
          <a:solidFill>
            <a:schemeClr val="tx1"/>
          </a:solidFill>
          <a:latin typeface="+mn-lt"/>
          <a:ea typeface="+mn-ea"/>
          <a:cs typeface="+mn-cs"/>
        </a:defRPr>
      </a:lvl8pPr>
      <a:lvl9pPr marL="3885231" indent="-228543" algn="l" defTabSz="4570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6" rtl="0" eaLnBrk="1" latinLnBrk="0" hangingPunct="1">
        <a:defRPr sz="1800" kern="1200">
          <a:solidFill>
            <a:schemeClr val="tx1"/>
          </a:solidFill>
          <a:latin typeface="+mn-lt"/>
          <a:ea typeface="+mn-ea"/>
          <a:cs typeface="+mn-cs"/>
        </a:defRPr>
      </a:lvl1pPr>
      <a:lvl2pPr marL="457086" algn="l" defTabSz="457086" rtl="0" eaLnBrk="1" latinLnBrk="0" hangingPunct="1">
        <a:defRPr sz="1800" kern="1200">
          <a:solidFill>
            <a:schemeClr val="tx1"/>
          </a:solidFill>
          <a:latin typeface="+mn-lt"/>
          <a:ea typeface="+mn-ea"/>
          <a:cs typeface="+mn-cs"/>
        </a:defRPr>
      </a:lvl2pPr>
      <a:lvl3pPr marL="914172" algn="l" defTabSz="457086" rtl="0" eaLnBrk="1" latinLnBrk="0" hangingPunct="1">
        <a:defRPr sz="1800" kern="1200">
          <a:solidFill>
            <a:schemeClr val="tx1"/>
          </a:solidFill>
          <a:latin typeface="+mn-lt"/>
          <a:ea typeface="+mn-ea"/>
          <a:cs typeface="+mn-cs"/>
        </a:defRPr>
      </a:lvl3pPr>
      <a:lvl4pPr marL="1371258" algn="l" defTabSz="457086" rtl="0" eaLnBrk="1" latinLnBrk="0" hangingPunct="1">
        <a:defRPr sz="1800" kern="1200">
          <a:solidFill>
            <a:schemeClr val="tx1"/>
          </a:solidFill>
          <a:latin typeface="+mn-lt"/>
          <a:ea typeface="+mn-ea"/>
          <a:cs typeface="+mn-cs"/>
        </a:defRPr>
      </a:lvl4pPr>
      <a:lvl5pPr marL="1828344" algn="l" defTabSz="457086" rtl="0" eaLnBrk="1" latinLnBrk="0" hangingPunct="1">
        <a:defRPr sz="1800" kern="1200">
          <a:solidFill>
            <a:schemeClr val="tx1"/>
          </a:solidFill>
          <a:latin typeface="+mn-lt"/>
          <a:ea typeface="+mn-ea"/>
          <a:cs typeface="+mn-cs"/>
        </a:defRPr>
      </a:lvl5pPr>
      <a:lvl6pPr marL="2285430" algn="l" defTabSz="457086" rtl="0" eaLnBrk="1" latinLnBrk="0" hangingPunct="1">
        <a:defRPr sz="1800" kern="1200">
          <a:solidFill>
            <a:schemeClr val="tx1"/>
          </a:solidFill>
          <a:latin typeface="+mn-lt"/>
          <a:ea typeface="+mn-ea"/>
          <a:cs typeface="+mn-cs"/>
        </a:defRPr>
      </a:lvl6pPr>
      <a:lvl7pPr marL="2742516" algn="l" defTabSz="457086" rtl="0" eaLnBrk="1" latinLnBrk="0" hangingPunct="1">
        <a:defRPr sz="1800" kern="1200">
          <a:solidFill>
            <a:schemeClr val="tx1"/>
          </a:solidFill>
          <a:latin typeface="+mn-lt"/>
          <a:ea typeface="+mn-ea"/>
          <a:cs typeface="+mn-cs"/>
        </a:defRPr>
      </a:lvl7pPr>
      <a:lvl8pPr marL="3199602" algn="l" defTabSz="457086" rtl="0" eaLnBrk="1" latinLnBrk="0" hangingPunct="1">
        <a:defRPr sz="1800" kern="1200">
          <a:solidFill>
            <a:schemeClr val="tx1"/>
          </a:solidFill>
          <a:latin typeface="+mn-lt"/>
          <a:ea typeface="+mn-ea"/>
          <a:cs typeface="+mn-cs"/>
        </a:defRPr>
      </a:lvl8pPr>
      <a:lvl9pPr marL="3656688" algn="l" defTabSz="4570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hyperlink" Target="http://qsen.org/competencies/pre-licensure-ksas/" TargetMode="External"/><Relationship Id="rId4" Type="http://schemas.openxmlformats.org/officeDocument/2006/relationships/diagramData" Target="../diagrams/data1.xml"/><Relationship Id="rId9" Type="http://schemas.openxmlformats.org/officeDocument/2006/relationships/hyperlink" Target="http://acenursin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 xmlns:p14="http://schemas.microsoft.com/office/powerpoint/2010/main" val="1550242855"/>
              </p:ext>
            </p:extLst>
          </p:nvPr>
        </p:nvGraphicFramePr>
        <p:xfrm>
          <a:off x="0" y="2768600"/>
          <a:ext cx="9143999" cy="355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p:cNvSpPr/>
          <p:nvPr/>
        </p:nvSpPr>
        <p:spPr>
          <a:xfrm>
            <a:off x="571500" y="1808162"/>
            <a:ext cx="1371600" cy="91440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r>
              <a:rPr lang="en-US" dirty="0" smtClean="0"/>
              <a:t>Vision</a:t>
            </a:r>
            <a:endParaRPr lang="en-US" dirty="0"/>
          </a:p>
        </p:txBody>
      </p:sp>
      <p:sp>
        <p:nvSpPr>
          <p:cNvPr id="4" name="Oval 3"/>
          <p:cNvSpPr/>
          <p:nvPr/>
        </p:nvSpPr>
        <p:spPr>
          <a:xfrm>
            <a:off x="3810000" y="1808162"/>
            <a:ext cx="1600200" cy="91440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r>
              <a:rPr lang="en-US" dirty="0" smtClean="0"/>
              <a:t>Mission</a:t>
            </a:r>
          </a:p>
          <a:p>
            <a:pPr algn="ctr"/>
            <a:r>
              <a:rPr lang="en-US" sz="400" dirty="0" smtClean="0"/>
              <a:t>Ferris </a:t>
            </a:r>
            <a:r>
              <a:rPr lang="en-US" sz="400" dirty="0" smtClean="0"/>
              <a:t>State University School of Nursing, (2012). Mission, vision, values</a:t>
            </a:r>
            <a:endParaRPr lang="en-US" sz="400" dirty="0"/>
          </a:p>
        </p:txBody>
      </p:sp>
      <p:sp>
        <p:nvSpPr>
          <p:cNvPr id="5" name="Oval 4"/>
          <p:cNvSpPr/>
          <p:nvPr/>
        </p:nvSpPr>
        <p:spPr>
          <a:xfrm>
            <a:off x="7467600" y="1757362"/>
            <a:ext cx="1447800" cy="914400"/>
          </a:xfrm>
          <a:prstGeom prst="ellipse">
            <a:avLst/>
          </a:prstGeom>
        </p:spPr>
        <p:style>
          <a:lnRef idx="0">
            <a:schemeClr val="accent6"/>
          </a:lnRef>
          <a:fillRef idx="1002">
            <a:schemeClr val="dk2"/>
          </a:fillRef>
          <a:effectRef idx="3">
            <a:schemeClr val="accent6"/>
          </a:effectRef>
          <a:fontRef idx="minor">
            <a:schemeClr val="lt1"/>
          </a:fontRef>
        </p:style>
        <p:txBody>
          <a:bodyPr rtlCol="0" anchor="ctr"/>
          <a:lstStyle/>
          <a:p>
            <a:pPr algn="ctr"/>
            <a:r>
              <a:rPr lang="en-US" dirty="0" smtClean="0"/>
              <a:t>Values</a:t>
            </a:r>
            <a:endParaRPr lang="en-US" dirty="0"/>
          </a:p>
        </p:txBody>
      </p:sp>
      <p:cxnSp>
        <p:nvCxnSpPr>
          <p:cNvPr id="6" name="Straight Arrow Connector 5"/>
          <p:cNvCxnSpPr/>
          <p:nvPr/>
        </p:nvCxnSpPr>
        <p:spPr>
          <a:xfrm>
            <a:off x="1905000" y="2209800"/>
            <a:ext cx="1905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334000" y="2209800"/>
            <a:ext cx="2133600" cy="47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905000" y="2438400"/>
            <a:ext cx="1828800" cy="609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638800" y="2438400"/>
            <a:ext cx="1905000" cy="609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572000" y="2743200"/>
            <a:ext cx="0" cy="304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 y="2895600"/>
            <a:ext cx="20574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ACEN</a:t>
            </a:r>
            <a:endParaRPr lang="en-US" dirty="0" smtClean="0"/>
          </a:p>
          <a:p>
            <a:pPr algn="ctr"/>
            <a:r>
              <a:rPr lang="en-US" dirty="0" smtClean="0"/>
              <a:t>ANA</a:t>
            </a:r>
          </a:p>
          <a:p>
            <a:pPr algn="ctr"/>
            <a:r>
              <a:rPr lang="en-US" dirty="0" smtClean="0"/>
              <a:t>QSEN</a:t>
            </a:r>
          </a:p>
          <a:p>
            <a:pPr algn="ctr"/>
            <a:r>
              <a:rPr lang="en-US" dirty="0" smtClean="0"/>
              <a:t>Community partners</a:t>
            </a:r>
          </a:p>
          <a:p>
            <a:pPr algn="ctr"/>
            <a:r>
              <a:rPr lang="en-US" dirty="0" smtClean="0"/>
              <a:t>Clinical </a:t>
            </a:r>
            <a:r>
              <a:rPr lang="en-US" dirty="0" smtClean="0"/>
              <a:t>partners</a:t>
            </a:r>
          </a:p>
          <a:p>
            <a:pPr algn="ctr"/>
            <a:r>
              <a:rPr lang="en-US" sz="500" dirty="0" smtClean="0"/>
              <a:t>Accreditation Commission for Education in Nursing, (2013). Accreditation Manual. ACEN. Atlanta, GA. Retrieved from </a:t>
            </a:r>
            <a:r>
              <a:rPr lang="en-US" sz="500" u="sng" dirty="0" smtClean="0">
                <a:hlinkClick r:id="rId9"/>
              </a:rPr>
              <a:t>http://acenursing.org/</a:t>
            </a:r>
            <a:r>
              <a:rPr lang="en-US" sz="500" dirty="0" smtClean="0"/>
              <a:t>. </a:t>
            </a:r>
            <a:endParaRPr lang="en-US" sz="500" dirty="0" smtClean="0"/>
          </a:p>
          <a:p>
            <a:pPr algn="ctr"/>
            <a:r>
              <a:rPr lang="en-US" sz="500" dirty="0" smtClean="0"/>
              <a:t>American Nurses Association, (2010). Code of ethics for nurses with interpretive statements</a:t>
            </a:r>
            <a:r>
              <a:rPr lang="en-US" sz="500" dirty="0" smtClean="0"/>
              <a:t>.</a:t>
            </a:r>
          </a:p>
          <a:p>
            <a:pPr algn="ctr"/>
            <a:r>
              <a:rPr lang="en-US" sz="400" dirty="0" smtClean="0"/>
              <a:t>Quality and Safety Education for Nurses Institute, (2013). Pre-licensure KSAS. Retrieved from </a:t>
            </a:r>
            <a:r>
              <a:rPr lang="en-US" sz="400" u="sng" dirty="0" smtClean="0">
                <a:hlinkClick r:id="rId10"/>
              </a:rPr>
              <a:t>http://qsen.org/competencies/pre-licensure-ksas/</a:t>
            </a:r>
            <a:r>
              <a:rPr lang="en-US" sz="400" dirty="0" smtClean="0"/>
              <a:t>. </a:t>
            </a:r>
          </a:p>
          <a:p>
            <a:pPr algn="ctr"/>
            <a:endParaRPr lang="en-US" sz="200" dirty="0" smtClean="0"/>
          </a:p>
          <a:p>
            <a:pPr algn="ctr"/>
            <a:endParaRPr lang="en-US" sz="600" dirty="0" smtClean="0"/>
          </a:p>
          <a:p>
            <a:pPr algn="ctr"/>
            <a:endParaRPr lang="en-US" sz="800" dirty="0" smtClean="0"/>
          </a:p>
          <a:p>
            <a:pPr algn="ctr"/>
            <a:endParaRPr lang="en-US" sz="800" dirty="0"/>
          </a:p>
        </p:txBody>
      </p:sp>
      <p:sp>
        <p:nvSpPr>
          <p:cNvPr id="12" name="Rectangle 11"/>
          <p:cNvSpPr/>
          <p:nvPr/>
        </p:nvSpPr>
        <p:spPr>
          <a:xfrm>
            <a:off x="7010400" y="2895600"/>
            <a:ext cx="21336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smtClean="0"/>
          </a:p>
          <a:p>
            <a:pPr algn="ctr"/>
            <a:r>
              <a:rPr lang="en-US" sz="1400" dirty="0" smtClean="0"/>
              <a:t>Program Outcomes: Collaborative Leadership</a:t>
            </a:r>
          </a:p>
          <a:p>
            <a:pPr algn="ctr"/>
            <a:r>
              <a:rPr lang="en-US" sz="1400" dirty="0" smtClean="0"/>
              <a:t>Theoretical Base for Practice</a:t>
            </a:r>
          </a:p>
          <a:p>
            <a:pPr algn="ctr"/>
            <a:r>
              <a:rPr lang="en-US" sz="1400" dirty="0" smtClean="0"/>
              <a:t>Generalist Nursing Practice</a:t>
            </a:r>
          </a:p>
          <a:p>
            <a:pPr algn="ctr"/>
            <a:r>
              <a:rPr lang="en-US" sz="1400" dirty="0" smtClean="0"/>
              <a:t>Scholarship for Practice</a:t>
            </a:r>
          </a:p>
          <a:p>
            <a:pPr algn="ctr"/>
            <a:r>
              <a:rPr lang="en-US" sz="1400" dirty="0" smtClean="0"/>
              <a:t>Health Care Environment</a:t>
            </a:r>
          </a:p>
          <a:p>
            <a:pPr algn="ctr"/>
            <a:r>
              <a:rPr lang="en-US" sz="1400" dirty="0" smtClean="0"/>
              <a:t>Professionalism</a:t>
            </a:r>
          </a:p>
          <a:p>
            <a:pPr algn="ctr"/>
            <a:r>
              <a:rPr lang="en-US" sz="600" dirty="0" smtClean="0"/>
              <a:t>Ferris </a:t>
            </a:r>
            <a:r>
              <a:rPr lang="en-US" sz="600" dirty="0" smtClean="0"/>
              <a:t>State University School of Nursing, (2013). Handbook for undergraduate nurses.</a:t>
            </a:r>
            <a:endParaRPr lang="en-US" sz="600" dirty="0" smtClean="0"/>
          </a:p>
          <a:p>
            <a:pPr algn="ctr"/>
            <a:endParaRPr lang="en-US" sz="1400" dirty="0" smtClean="0"/>
          </a:p>
          <a:p>
            <a:pPr algn="ctr"/>
            <a:endParaRPr lang="en-US" sz="1400" dirty="0" smtClean="0"/>
          </a:p>
          <a:p>
            <a:pPr algn="ctr"/>
            <a:endParaRPr lang="en-US" sz="1400" dirty="0" smtClean="0"/>
          </a:p>
          <a:p>
            <a:pPr algn="ctr"/>
            <a:endParaRPr lang="en-US" sz="800" dirty="0"/>
          </a:p>
        </p:txBody>
      </p:sp>
      <p:sp>
        <p:nvSpPr>
          <p:cNvPr id="14" name="Oval 13"/>
          <p:cNvSpPr/>
          <p:nvPr/>
        </p:nvSpPr>
        <p:spPr>
          <a:xfrm>
            <a:off x="1943100" y="3124200"/>
            <a:ext cx="14859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Learner Centered Learning</a:t>
            </a:r>
            <a:endParaRPr lang="en-US" sz="1200" dirty="0"/>
          </a:p>
        </p:txBody>
      </p:sp>
      <p:sp>
        <p:nvSpPr>
          <p:cNvPr id="15" name="Oval 14"/>
          <p:cNvSpPr/>
          <p:nvPr/>
        </p:nvSpPr>
        <p:spPr>
          <a:xfrm>
            <a:off x="1981200" y="4267200"/>
            <a:ext cx="14859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t>Diversity</a:t>
            </a:r>
            <a:endParaRPr lang="en-US" sz="1600" dirty="0"/>
          </a:p>
        </p:txBody>
      </p:sp>
      <p:sp>
        <p:nvSpPr>
          <p:cNvPr id="16" name="Oval 15"/>
          <p:cNvSpPr/>
          <p:nvPr/>
        </p:nvSpPr>
        <p:spPr>
          <a:xfrm>
            <a:off x="1943100" y="5410200"/>
            <a:ext cx="14859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Care across the life span</a:t>
            </a:r>
            <a:endParaRPr lang="en-US" sz="1400" dirty="0"/>
          </a:p>
        </p:txBody>
      </p:sp>
      <p:sp>
        <p:nvSpPr>
          <p:cNvPr id="17" name="Oval 16"/>
          <p:cNvSpPr/>
          <p:nvPr/>
        </p:nvSpPr>
        <p:spPr>
          <a:xfrm>
            <a:off x="5562600" y="3124200"/>
            <a:ext cx="16002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Cultural Competence</a:t>
            </a:r>
            <a:endParaRPr lang="en-US" sz="1400" dirty="0"/>
          </a:p>
        </p:txBody>
      </p:sp>
      <p:sp>
        <p:nvSpPr>
          <p:cNvPr id="18" name="Oval 17"/>
          <p:cNvSpPr/>
          <p:nvPr/>
        </p:nvSpPr>
        <p:spPr>
          <a:xfrm>
            <a:off x="5562600" y="4267200"/>
            <a:ext cx="15240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t>Critical Thinking</a:t>
            </a:r>
            <a:endParaRPr lang="en-US" sz="1600" dirty="0"/>
          </a:p>
        </p:txBody>
      </p:sp>
      <p:sp>
        <p:nvSpPr>
          <p:cNvPr id="19" name="Oval 18"/>
          <p:cNvSpPr/>
          <p:nvPr/>
        </p:nvSpPr>
        <p:spPr>
          <a:xfrm>
            <a:off x="5638800" y="5410200"/>
            <a:ext cx="146685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Technology</a:t>
            </a:r>
            <a:endParaRPr lang="en-US" sz="1400" dirty="0"/>
          </a:p>
        </p:txBody>
      </p:sp>
      <p:pic>
        <p:nvPicPr>
          <p:cNvPr id="25" name="~PP3955.WAV">
            <a:hlinkClick r:id="" action="ppaction://media"/>
          </p:cNvPr>
          <p:cNvPicPr>
            <a:picLocks noRot="1" noChangeAspect="1"/>
          </p:cNvPicPr>
          <p:nvPr>
            <a:wavAudioFile r:embed="rId1" name="~PP3955.WAV"/>
          </p:nvPr>
        </p:nvPicPr>
        <p:blipFill>
          <a:blip r:embed="rId11" cstate="print"/>
          <a:stretch>
            <a:fillRect/>
          </a:stretch>
        </p:blipFill>
        <p:spPr>
          <a:xfrm>
            <a:off x="8696325" y="6410325"/>
            <a:ext cx="304800" cy="304800"/>
          </a:xfrm>
          <a:prstGeom prst="rect">
            <a:avLst/>
          </a:prstGeom>
        </p:spPr>
      </p:pic>
      <p:sp>
        <p:nvSpPr>
          <p:cNvPr id="30" name="Oval 29"/>
          <p:cNvSpPr/>
          <p:nvPr/>
        </p:nvSpPr>
        <p:spPr>
          <a:xfrm>
            <a:off x="6248400" y="1600200"/>
            <a:ext cx="6858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smtClean="0"/>
              <a:t>Ann Bancroft</a:t>
            </a:r>
            <a:endParaRPr lang="en-US" sz="600" dirty="0"/>
          </a:p>
        </p:txBody>
      </p:sp>
      <p:sp>
        <p:nvSpPr>
          <p:cNvPr id="31" name="Oval 30"/>
          <p:cNvSpPr/>
          <p:nvPr/>
        </p:nvSpPr>
        <p:spPr>
          <a:xfrm>
            <a:off x="2514600" y="1600200"/>
            <a:ext cx="6858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smtClean="0"/>
              <a:t>Curriculum concept map</a:t>
            </a:r>
            <a:endParaRPr lang="en-US" sz="400" dirty="0"/>
          </a:p>
        </p:txBody>
      </p:sp>
    </p:spTree>
  </p:cSld>
  <p:clrMapOvr>
    <a:masterClrMapping/>
  </p:clrMapOvr>
  <p:transition advTm="7416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380</Words>
  <Application>Microsoft Office PowerPoint</Application>
  <PresentationFormat>On-screen Show (4:3)</PresentationFormat>
  <Paragraphs>92</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6_Office Theme</vt:lpstr>
      <vt:lpstr>Slide 1</vt:lpstr>
    </vt:vector>
  </TitlesOfParts>
  <Company>Ferris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Ferris State University</dc:creator>
  <cp:lastModifiedBy>Ann</cp:lastModifiedBy>
  <cp:revision>48</cp:revision>
  <dcterms:created xsi:type="dcterms:W3CDTF">2013-10-07T16:15:07Z</dcterms:created>
  <dcterms:modified xsi:type="dcterms:W3CDTF">2013-10-20T18:10:03Z</dcterms:modified>
</cp:coreProperties>
</file>