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sigs" ContentType="application/vnd.openxmlformats-package.digital-signature-origin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5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721" autoAdjust="0"/>
  </p:normalViewPr>
  <p:slideViewPr>
    <p:cSldViewPr snapToGrid="0" showGuides="1">
      <p:cViewPr varScale="1">
        <p:scale>
          <a:sx n="116" d="100"/>
          <a:sy n="116" d="100"/>
        </p:scale>
        <p:origin x="84" y="6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Newborn Cardiovascular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Pregnancy Cardiovascular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Loss and Grief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Potpourri 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Phototherapy breaks bilirubin in the skin down into water soluble molecules which can be excreted via bile and via urine.</a:t>
            </a:r>
          </a:p>
          <a:p>
            <a:r>
              <a:rPr lang="en-US" sz="1100" dirty="0" smtClean="0"/>
              <a:t>McKinney, p. 721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Which of the following are true of newborn jaundice? (Select all that apply)</a:t>
            </a:r>
          </a:p>
          <a:p>
            <a:pPr marL="514350" indent="-514350">
              <a:buAutoNum type="alphaLcPeriod"/>
            </a:pPr>
            <a:r>
              <a:rPr lang="en-US" dirty="0" smtClean="0"/>
              <a:t>Jaundice becomes visible when serum bilirubin levels rise above 5-6 mg/dl</a:t>
            </a:r>
          </a:p>
          <a:p>
            <a:pPr marL="514350" indent="-514350">
              <a:buAutoNum type="alphaLcPeriod"/>
            </a:pPr>
            <a:r>
              <a:rPr lang="en-US" dirty="0" smtClean="0"/>
              <a:t>Jaundice may lead to bilirubin encephalopathy</a:t>
            </a:r>
          </a:p>
          <a:p>
            <a:pPr marL="514350" indent="-514350">
              <a:buAutoNum type="alphaLcPeriod"/>
            </a:pPr>
            <a:r>
              <a:rPr lang="en-US" dirty="0" smtClean="0"/>
              <a:t>Untreated jaundice may result in neurological impairment or death</a:t>
            </a:r>
          </a:p>
          <a:p>
            <a:pPr marL="514350" indent="-514350">
              <a:buAutoNum type="alphaLcPeriod"/>
            </a:pPr>
            <a:r>
              <a:rPr lang="en-US" dirty="0" smtClean="0"/>
              <a:t>Use of phototherapy lights require application of sunscreen</a:t>
            </a:r>
          </a:p>
          <a:p>
            <a:pPr marL="514350" indent="-514350">
              <a:buAutoNum type="alphaLcPeriod"/>
            </a:pPr>
            <a:r>
              <a:rPr lang="en-US" dirty="0" smtClean="0"/>
              <a:t>Toxic levels of bilirubin are the same for all infants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Jaundice becomes visible when serum bilirubin levels rise above 5-6 mg/dl</a:t>
            </a:r>
          </a:p>
          <a:p>
            <a:pPr marL="514350" indent="-514350">
              <a:buAutoNum type="alphaLcPeriod"/>
            </a:pPr>
            <a:r>
              <a:rPr lang="en-US" dirty="0"/>
              <a:t>Jaundice may lead to bilirubin encephalopathy</a:t>
            </a:r>
          </a:p>
          <a:p>
            <a:pPr marL="514350" indent="-514350">
              <a:buAutoNum type="alphaLcPeriod"/>
            </a:pPr>
            <a:r>
              <a:rPr lang="en-US" dirty="0"/>
              <a:t>Untreated jaundice may result in neurological impairment or </a:t>
            </a:r>
            <a:r>
              <a:rPr lang="en-US" dirty="0" smtClean="0"/>
              <a:t>death</a:t>
            </a:r>
          </a:p>
          <a:p>
            <a:r>
              <a:rPr lang="en-US" sz="1100" dirty="0" smtClean="0"/>
              <a:t>McKinney, p. 721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 Cardiovascular</a:t>
            </a:r>
            <a:br>
              <a:rPr lang="en-US" dirty="0"/>
            </a:br>
            <a:r>
              <a:rPr lang="en-US" dirty="0"/>
              <a:t>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Three or more consecutive spontaneous abortions are called?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Recurrent or habitual abortion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578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Abnormal g</a:t>
            </a:r>
            <a:r>
              <a:rPr lang="en-US" dirty="0" smtClean="0"/>
              <a:t>rowth of placenta and no growth of the fertilized ovum is called?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Hydatiform</a:t>
            </a:r>
            <a:r>
              <a:rPr lang="en-US" dirty="0" smtClean="0"/>
              <a:t> mole</a:t>
            </a:r>
          </a:p>
          <a:p>
            <a:r>
              <a:rPr lang="en-US" sz="1100" dirty="0" smtClean="0"/>
              <a:t>McKinney, p. 581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pregnant woman with a systolic blood pressure of &gt; 140, diastolic pressure &gt;90, proteinuria &gt; 0.3 g in 24 hour urine collection likely has what condition?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Preeclampsia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591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Newborn Cardiovascular</a:t>
            </a:r>
            <a:br>
              <a:rPr lang="en-US" dirty="0"/>
            </a:br>
            <a:r>
              <a:rPr lang="en-US" dirty="0"/>
              <a:t>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Signs and symptoms of magnesium sulfate toxicity?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Respiratory depression, decreased deep tendon reflexes, seriously decreased level of consciousness, decreased pulse oximeter readings, sweating, flushing, serum magnesium greater than 8mg/dl</a:t>
            </a:r>
          </a:p>
          <a:p>
            <a:r>
              <a:rPr lang="en-US" sz="1100" dirty="0" smtClean="0"/>
              <a:t>McKinney, p. 597, 600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Abruptio</a:t>
            </a:r>
            <a:r>
              <a:rPr lang="en-US" dirty="0" smtClean="0"/>
              <a:t> placentae is characterized by (select all that apply):</a:t>
            </a:r>
          </a:p>
          <a:p>
            <a:pPr marL="514350" indent="-514350">
              <a:buAutoNum type="alphaLcPeriod"/>
            </a:pPr>
            <a:r>
              <a:rPr lang="en-US" dirty="0" smtClean="0"/>
              <a:t>Soft abdomen</a:t>
            </a:r>
          </a:p>
          <a:p>
            <a:pPr marL="514350" indent="-514350">
              <a:buAutoNum type="alphaLcPeriod"/>
            </a:pPr>
            <a:r>
              <a:rPr lang="en-US" dirty="0" smtClean="0"/>
              <a:t>Uterine contractions</a:t>
            </a:r>
          </a:p>
          <a:p>
            <a:pPr marL="514350" indent="-514350">
              <a:buAutoNum type="alphaLcPeriod"/>
            </a:pPr>
            <a:r>
              <a:rPr lang="en-US" dirty="0" smtClean="0"/>
              <a:t>Back or abdominal pain</a:t>
            </a:r>
          </a:p>
          <a:p>
            <a:pPr marL="514350" indent="-514350">
              <a:buAutoNum type="alphaLcPeriod"/>
            </a:pPr>
            <a:r>
              <a:rPr lang="en-US" dirty="0" smtClean="0"/>
              <a:t>Fetal distress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dirty="0"/>
              <a:t>Vaginal bleeding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b.  Uterine </a:t>
            </a:r>
            <a:r>
              <a:rPr lang="en-US" dirty="0"/>
              <a:t>contractions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Back </a:t>
            </a:r>
            <a:r>
              <a:rPr lang="en-US" dirty="0"/>
              <a:t>or abdominal </a:t>
            </a:r>
            <a:r>
              <a:rPr lang="en-US" dirty="0" smtClean="0"/>
              <a:t>pain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Fetal distress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Vaginal bleeding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585-586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and Grief</a:t>
            </a:r>
            <a:br>
              <a:rPr lang="en-US" dirty="0"/>
            </a:br>
            <a:r>
              <a:rPr lang="en-US" dirty="0"/>
              <a:t>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This is a physical, psychological, and spiritual response to loss.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Grief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358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This is the undesired removal or change related to a person, treasured entity, or situation.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Loss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357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Name three things you as a student nurse can do to help someone who is grieving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Who is more likely to be affected by Rh incompatibility in an Rh negative mother: the first Rh positive baby or subsequent Rh positive babies?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Listen, use gentle touch, eye contact, encourage and accept expression of emotions, validate feelings, reassure the person that they are not wrong in what they are feeling, increase self-awareness about death and dying, continue to talk with dying patients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</a:t>
            </a:r>
            <a:r>
              <a:rPr lang="en-US" sz="1100" dirty="0" smtClean="0">
                <a:solidFill>
                  <a:prstClr val="white"/>
                </a:solidFill>
              </a:rPr>
              <a:t>373</a:t>
            </a:r>
            <a:endParaRPr lang="en-US" sz="1100" dirty="0">
              <a:solidFill>
                <a:prstClr val="white"/>
              </a:solidFill>
            </a:endParaRPr>
          </a:p>
          <a:p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Name the five stages of grief according to </a:t>
            </a:r>
            <a:r>
              <a:rPr lang="en-US" dirty="0" err="1">
                <a:solidFill>
                  <a:prstClr val="white"/>
                </a:solidFill>
              </a:rPr>
              <a:t>Kubler</a:t>
            </a:r>
            <a:r>
              <a:rPr lang="en-US" dirty="0">
                <a:solidFill>
                  <a:prstClr val="white"/>
                </a:solidFill>
              </a:rPr>
              <a:t>-Ross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Denial, Anger, Bargaining, Depression, Acceptance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362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DNR (DNAR) includes the following: choose all that apply:</a:t>
            </a:r>
          </a:p>
          <a:p>
            <a:pPr marL="514350" indent="-514350">
              <a:buAutoNum type="alphaLcPeriod"/>
            </a:pPr>
            <a:r>
              <a:rPr lang="en-US" dirty="0" smtClean="0"/>
              <a:t>Competent patient’s choices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Discontinuation of care</a:t>
            </a:r>
          </a:p>
          <a:p>
            <a:pPr marL="514350" indent="-514350">
              <a:buAutoNum type="alphaLcPeriod"/>
            </a:pPr>
            <a:r>
              <a:rPr lang="en-US" dirty="0" smtClean="0"/>
              <a:t>Documentation and updates regularly</a:t>
            </a:r>
          </a:p>
          <a:p>
            <a:pPr marL="514350" indent="-514350">
              <a:buAutoNum type="alphaLcPeriod"/>
            </a:pPr>
            <a:r>
              <a:rPr lang="en-US" dirty="0" smtClean="0"/>
              <a:t>Nursing education of patient and family regarding end of life treatments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nurse does not need to advocate for the patient once a DNR (DNAR) is completed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lvl="0" indent="-514350">
              <a:buFont typeface="Arial" panose="020B0604020202020204" pitchFamily="34" charset="0"/>
              <a:buAutoNum type="alphaLcPeriod"/>
            </a:pPr>
            <a:r>
              <a:rPr lang="en-US" dirty="0">
                <a:solidFill>
                  <a:prstClr val="white"/>
                </a:solidFill>
              </a:rPr>
              <a:t>Competent patient’s choices</a:t>
            </a:r>
          </a:p>
          <a:p>
            <a:pPr lvl="0"/>
            <a:r>
              <a:rPr lang="en-US" dirty="0" smtClean="0">
                <a:solidFill>
                  <a:prstClr val="white"/>
                </a:solidFill>
              </a:rPr>
              <a:t>c.   Documentation </a:t>
            </a:r>
            <a:r>
              <a:rPr lang="en-US" dirty="0">
                <a:solidFill>
                  <a:prstClr val="white"/>
                </a:solidFill>
              </a:rPr>
              <a:t>and updates regularly</a:t>
            </a:r>
          </a:p>
          <a:p>
            <a:r>
              <a:rPr lang="en-US" dirty="0"/>
              <a:t>d. Nursing education of patient and family regarding end of life treatments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</a:t>
            </a:r>
            <a:r>
              <a:rPr lang="en-US" sz="1100" dirty="0" smtClean="0">
                <a:solidFill>
                  <a:prstClr val="white"/>
                </a:solidFill>
              </a:rPr>
              <a:t>365</a:t>
            </a:r>
            <a:endParaRPr lang="en-US" sz="1100" dirty="0">
              <a:solidFill>
                <a:prstClr val="white"/>
              </a:solidFill>
            </a:endParaRPr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Diagnosis</a:t>
            </a:r>
            <a:br>
              <a:rPr lang="en-US" dirty="0"/>
            </a:br>
            <a:r>
              <a:rPr lang="en-US" dirty="0"/>
              <a:t>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Nursing diagnosis for someone experiencing loss?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Grieving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</a:t>
            </a:r>
            <a:r>
              <a:rPr lang="en-US" sz="1100" dirty="0" smtClean="0">
                <a:solidFill>
                  <a:prstClr val="white"/>
                </a:solidFill>
              </a:rPr>
              <a:t>372</a:t>
            </a:r>
            <a:endParaRPr lang="en-US" sz="11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Three primary nursing care foci in ectopic pregnancy?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Monitoring for possible hypovolemia, pain control, emotional support</a:t>
            </a:r>
          </a:p>
          <a:p>
            <a:r>
              <a:rPr lang="en-US" sz="1100" dirty="0" smtClean="0"/>
              <a:t>McKinney, p. 581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Subsequent Rh positive babies</a:t>
            </a:r>
          </a:p>
          <a:p>
            <a:r>
              <a:rPr lang="en-US" sz="1100" dirty="0" smtClean="0"/>
              <a:t>McKinney, p. 601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previously asymptomatic preeclampsia patient develops severe headache, visual disturbances, right upper quadrant pain, and nausea and vomiting. What should the primary nursing diagnosis revolve around?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Transition into eclampsia, s</a:t>
            </a:r>
            <a:r>
              <a:rPr lang="en-US" dirty="0" smtClean="0"/>
              <a:t>afety of patient and fetus, prevention of seizures, consult with physician, prepare to administer magnesium sulfate</a:t>
            </a:r>
          </a:p>
          <a:p>
            <a:r>
              <a:rPr lang="en-US" sz="1100" dirty="0" smtClean="0"/>
              <a:t>McKinney, p. 599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Primary nursing planning for an individual experiencing a hemorrhagic condition?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Monitoring possible hypovolemia, consulting with physician regarding hypovolemia, reducing effects of hypovolemic shock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588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should the nurse teach a new mother with a baby undergoing phototherapy for jaundice</a:t>
            </a:r>
            <a:r>
              <a:rPr lang="en-US" dirty="0" smtClean="0"/>
              <a:t>? (Select all that apply)</a:t>
            </a:r>
          </a:p>
          <a:p>
            <a:pPr marL="514350" indent="-514350">
              <a:buAutoNum type="alphaLcPeriod"/>
            </a:pPr>
            <a:r>
              <a:rPr lang="en-US" dirty="0" smtClean="0"/>
              <a:t>Feed the baby every two to three hours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baby’s stool may cause skin breakdown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skin color change will be permanent</a:t>
            </a:r>
          </a:p>
          <a:p>
            <a:pPr marL="514350" indent="-514350">
              <a:buAutoNum type="alphaLcPeriod"/>
            </a:pPr>
            <a:r>
              <a:rPr lang="en-US" dirty="0" smtClean="0"/>
              <a:t>Water or dextrose water will work as well as breast milk or formula</a:t>
            </a:r>
          </a:p>
          <a:p>
            <a:pPr marL="514350" indent="-514350">
              <a:buAutoNum type="alphaLcPeriod"/>
            </a:pPr>
            <a:r>
              <a:rPr lang="en-US" dirty="0" smtClean="0"/>
              <a:t>Dress the baby in warmed clothes when removing from phototherapy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Feed the baby every two to three hours</a:t>
            </a:r>
          </a:p>
          <a:p>
            <a:pPr marL="514350" indent="-514350">
              <a:buAutoNum type="alphaLcPeriod"/>
            </a:pPr>
            <a:r>
              <a:rPr lang="en-US" dirty="0"/>
              <a:t>The baby’s stool may cause skin breakdown</a:t>
            </a:r>
          </a:p>
          <a:p>
            <a:pPr marL="514350" indent="-514350">
              <a:buAutoNum type="alphaLcPeriod"/>
            </a:pPr>
            <a:r>
              <a:rPr lang="en-US" dirty="0"/>
              <a:t>The skin color change will be </a:t>
            </a:r>
            <a:r>
              <a:rPr lang="en-US" dirty="0" smtClean="0"/>
              <a:t>permanent</a:t>
            </a:r>
          </a:p>
          <a:p>
            <a:r>
              <a:rPr lang="en-US" sz="1100" dirty="0" smtClean="0"/>
              <a:t>McKinney, p. 722-23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Potpourri </a:t>
            </a:r>
            <a:br>
              <a:rPr lang="en-US" dirty="0"/>
            </a:br>
            <a:r>
              <a:rPr lang="en-US" dirty="0"/>
              <a:t>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Why is placenta </a:t>
            </a:r>
            <a:r>
              <a:rPr lang="en-US" dirty="0" err="1" smtClean="0"/>
              <a:t>previa</a:t>
            </a:r>
            <a:r>
              <a:rPr lang="en-US" dirty="0" smtClean="0"/>
              <a:t> a concern?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Placental implantation low in uterus can impede delivery of the baby, hemorrhage likely to occur.</a:t>
            </a:r>
          </a:p>
          <a:p>
            <a:r>
              <a:rPr lang="en-US" sz="1100" dirty="0" smtClean="0"/>
              <a:t>McKinney, p. 584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culture may be reluctant to prolong life unnecessarily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the best known cause for pathologic jaundice in newborns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Muslim</a:t>
            </a:r>
          </a:p>
          <a:p>
            <a:pPr lvl="0"/>
            <a:r>
              <a:rPr lang="en-US" sz="1100" dirty="0" err="1">
                <a:solidFill>
                  <a:prstClr val="white"/>
                </a:solidFill>
              </a:rPr>
              <a:t>Treas</a:t>
            </a:r>
            <a:r>
              <a:rPr lang="en-US" sz="1100" dirty="0">
                <a:solidFill>
                  <a:prstClr val="white"/>
                </a:solidFill>
              </a:rPr>
              <a:t> &amp; Wilkinson, p. </a:t>
            </a:r>
            <a:r>
              <a:rPr lang="en-US" sz="1100" dirty="0" smtClean="0">
                <a:solidFill>
                  <a:prstClr val="white"/>
                </a:solidFill>
              </a:rPr>
              <a:t>378</a:t>
            </a:r>
            <a:endParaRPr lang="en-US" sz="11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 Concealed hemorrhage in </a:t>
            </a:r>
            <a:r>
              <a:rPr lang="en-US" dirty="0" err="1" smtClean="0"/>
              <a:t>Abruptio</a:t>
            </a:r>
            <a:r>
              <a:rPr lang="en-US" dirty="0" smtClean="0"/>
              <a:t> Placentae may not present with vaginal bleeding. Why?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Bleeding is occurring behind the placenta while th</a:t>
            </a:r>
            <a:r>
              <a:rPr lang="en-US" dirty="0" smtClean="0"/>
              <a:t>e margins remain intact.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585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Dangerously high bilirubin that is not responsive to phototherapy may require what intervention?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Exchange transfusions</a:t>
            </a:r>
          </a:p>
          <a:p>
            <a:r>
              <a:rPr lang="en-US" sz="1100" dirty="0" smtClean="0"/>
              <a:t>McKinney, p. 722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Nursing assessment for a patient receiving magnesium sulfate includes (select all that apply):</a:t>
            </a:r>
          </a:p>
          <a:p>
            <a:pPr marL="514350" indent="-514350">
              <a:buAutoNum type="alphaLcPeriod"/>
            </a:pPr>
            <a:r>
              <a:rPr lang="en-US" dirty="0" smtClean="0"/>
              <a:t>Daily weight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Serum protein levels</a:t>
            </a:r>
          </a:p>
          <a:p>
            <a:pPr marL="514350" indent="-514350">
              <a:buAutoNum type="alphaLcPeriod"/>
            </a:pPr>
            <a:r>
              <a:rPr lang="en-US" dirty="0" smtClean="0"/>
              <a:t>Deep tendon reflexes</a:t>
            </a:r>
          </a:p>
          <a:p>
            <a:pPr marL="514350" indent="-514350">
              <a:buAutoNum type="alphaLcPeriod"/>
            </a:pPr>
            <a:r>
              <a:rPr lang="en-US" dirty="0" smtClean="0"/>
              <a:t>Respiratory rate</a:t>
            </a:r>
          </a:p>
          <a:p>
            <a:pPr marL="514350" indent="-514350">
              <a:buAutoNum type="alphaLcPeriod"/>
            </a:pPr>
            <a:r>
              <a:rPr lang="en-US" dirty="0" smtClean="0"/>
              <a:t>EEG (</a:t>
            </a:r>
            <a:r>
              <a:rPr lang="en-US" dirty="0" err="1" smtClean="0"/>
              <a:t>electroencephlogram</a:t>
            </a:r>
            <a:r>
              <a:rPr lang="en-US" dirty="0" smtClean="0"/>
              <a:t>) daily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Daily weight</a:t>
            </a:r>
          </a:p>
          <a:p>
            <a:pPr marL="514350" indent="-514350">
              <a:buAutoNum type="alphaLcPeriod"/>
            </a:pPr>
            <a:r>
              <a:rPr lang="en-US" dirty="0" smtClean="0"/>
              <a:t>Deep </a:t>
            </a:r>
            <a:r>
              <a:rPr lang="en-US" dirty="0"/>
              <a:t>tendon reflexes</a:t>
            </a:r>
          </a:p>
          <a:p>
            <a:pPr marL="514350" indent="-514350">
              <a:buAutoNum type="alphaLcPeriod"/>
            </a:pPr>
            <a:r>
              <a:rPr lang="en-US" dirty="0"/>
              <a:t>Respiratory </a:t>
            </a:r>
            <a:r>
              <a:rPr lang="en-US" dirty="0" smtClean="0"/>
              <a:t>rate</a:t>
            </a:r>
          </a:p>
          <a:p>
            <a:r>
              <a:rPr lang="en-US" sz="1100" dirty="0" smtClean="0"/>
              <a:t>McKinney, p. 597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Rh incompatibility between mother and fetus.</a:t>
            </a:r>
          </a:p>
          <a:p>
            <a:r>
              <a:rPr lang="en-US" sz="1100" dirty="0"/>
              <a:t>McKinney, p. 721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condition is the permanent result of bilirubin toxicity and is characterized by  yellowish staining of the brain from bilirubin deposits.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Kernicterus</a:t>
            </a:r>
          </a:p>
          <a:p>
            <a:r>
              <a:rPr lang="en-US" sz="1100" dirty="0" err="1" smtClean="0"/>
              <a:t>Mckinney</a:t>
            </a:r>
            <a:r>
              <a:rPr lang="en-US" sz="1100" dirty="0" smtClean="0"/>
              <a:t>, p. 721</a:t>
            </a:r>
            <a:endParaRPr lang="en-US" sz="11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does phototherapy help neonatal jaundice?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1150</Words>
  <Application>Microsoft Office PowerPoint</Application>
  <PresentationFormat>Widescreen</PresentationFormat>
  <Paragraphs>246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Newborn Cardiovascular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Pregnancy Cardiovascular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Loss and Grief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Nursing Diagnosis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Potpourri 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 E Bancroft</dc:creator>
  <cp:keywords/>
  <cp:lastModifiedBy/>
  <cp:revision>1</cp:revision>
  <dcterms:created xsi:type="dcterms:W3CDTF">2015-11-10T15:09:27Z</dcterms:created>
  <dcterms:modified xsi:type="dcterms:W3CDTF">2015-11-12T19:27:33Z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